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sldIdLst>
    <p:sldId id="256" r:id="rId2"/>
    <p:sldId id="260" r:id="rId3"/>
    <p:sldId id="296" r:id="rId4"/>
    <p:sldId id="295" r:id="rId5"/>
    <p:sldId id="257" r:id="rId6"/>
    <p:sldId id="258" r:id="rId7"/>
    <p:sldId id="284" r:id="rId8"/>
    <p:sldId id="289" r:id="rId9"/>
    <p:sldId id="290" r:id="rId10"/>
    <p:sldId id="261" r:id="rId11"/>
    <p:sldId id="297" r:id="rId12"/>
    <p:sldId id="291" r:id="rId13"/>
    <p:sldId id="259" r:id="rId14"/>
    <p:sldId id="298" r:id="rId15"/>
    <p:sldId id="299" r:id="rId16"/>
    <p:sldId id="262" r:id="rId17"/>
    <p:sldId id="285" r:id="rId18"/>
    <p:sldId id="263" r:id="rId19"/>
    <p:sldId id="264" r:id="rId20"/>
    <p:sldId id="265" r:id="rId21"/>
    <p:sldId id="266" r:id="rId22"/>
    <p:sldId id="293" r:id="rId23"/>
    <p:sldId id="267" r:id="rId24"/>
    <p:sldId id="268" r:id="rId25"/>
    <p:sldId id="269" r:id="rId26"/>
    <p:sldId id="270" r:id="rId27"/>
    <p:sldId id="271" r:id="rId28"/>
    <p:sldId id="273" r:id="rId29"/>
    <p:sldId id="272" r:id="rId30"/>
    <p:sldId id="274" r:id="rId31"/>
    <p:sldId id="279" r:id="rId32"/>
    <p:sldId id="280" r:id="rId33"/>
    <p:sldId id="281" r:id="rId34"/>
    <p:sldId id="282" r:id="rId35"/>
    <p:sldId id="275" r:id="rId36"/>
    <p:sldId id="287" r:id="rId37"/>
    <p:sldId id="294" r:id="rId38"/>
    <p:sldId id="292" r:id="rId39"/>
    <p:sldId id="283" r:id="rId40"/>
    <p:sldId id="28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E3208-AC4A-4281-BA8A-6000AAB89406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4A29-E23C-4BB1-9F1D-48CBA30E7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2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4A29-E23C-4BB1-9F1D-48CBA30E7E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1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6469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32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3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8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05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34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14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69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59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BE3F14B-1AC7-411D-85E2-AA730D8FF5D7}" type="datetimeFigureOut">
              <a:rPr lang="cs-CZ" smtClean="0"/>
              <a:t>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E6907CF-FA4F-49E0-A6B9-B2B750A2FF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7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94464"/>
            <a:ext cx="10589817" cy="4041648"/>
          </a:xfrm>
        </p:spPr>
        <p:txBody>
          <a:bodyPr>
            <a:normAutofit/>
          </a:bodyPr>
          <a:lstStyle/>
          <a:p>
            <a:r>
              <a:rPr lang="cs-CZ" sz="6600" b="1" dirty="0"/>
              <a:t/>
            </a:r>
            <a:br>
              <a:rPr lang="cs-CZ" sz="6600" b="1" dirty="0"/>
            </a:br>
            <a:r>
              <a:rPr lang="en-US" sz="6600" b="1" dirty="0"/>
              <a:t>Tessellations in lower secondary school classes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1" y="5858017"/>
            <a:ext cx="5568316" cy="84914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Martin Günzel,</a:t>
            </a:r>
            <a:br>
              <a:rPr lang="cs-CZ" dirty="0"/>
            </a:br>
            <a:r>
              <a:rPr lang="cs-CZ" dirty="0"/>
              <a:t>Tereza Suchopárová, Helena Binterová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61871" y="113605"/>
            <a:ext cx="10451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10" dirty="0">
                <a:solidFill>
                  <a:schemeClr val="tx1">
                    <a:lumMod val="75000"/>
                  </a:schemeClr>
                </a:solidFill>
              </a:rPr>
              <a:t>Conference on Computer Algebra and Dynamic Geometry Systems</a:t>
            </a:r>
            <a:r>
              <a:rPr lang="cs-CZ" sz="1600" spc="1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spc="10" dirty="0">
                <a:solidFill>
                  <a:schemeClr val="tx1">
                    <a:lumMod val="75000"/>
                  </a:schemeClr>
                </a:solidFill>
              </a:rPr>
              <a:t>in Mathematics Education</a:t>
            </a:r>
          </a:p>
          <a:p>
            <a:pPr algn="r"/>
            <a:r>
              <a:rPr lang="en-US" sz="1600" spc="10" dirty="0">
                <a:solidFill>
                  <a:schemeClr val="tx1">
                    <a:lumMod val="75000"/>
                  </a:schemeClr>
                </a:solidFill>
              </a:rPr>
              <a:t>7-10 September 2016</a:t>
            </a:r>
            <a:r>
              <a:rPr lang="cs-CZ" sz="1600" spc="10" dirty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en-US" sz="1600" spc="1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1600" spc="10" dirty="0">
                <a:solidFill>
                  <a:schemeClr val="tx1">
                    <a:lumMod val="75000"/>
                  </a:schemeClr>
                </a:solidFill>
              </a:rPr>
              <a:t>Târgu Mureș</a:t>
            </a:r>
            <a:r>
              <a:rPr lang="en-US" sz="1600" spc="10" dirty="0">
                <a:solidFill>
                  <a:schemeClr val="tx1">
                    <a:lumMod val="75000"/>
                  </a:schemeClr>
                </a:solidFill>
              </a:rPr>
              <a:t>, Romania</a:t>
            </a:r>
            <a:endParaRPr lang="cs-CZ" sz="2200" spc="1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516147" y="1096391"/>
            <a:ext cx="11649219" cy="0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16147" y="5758649"/>
            <a:ext cx="11649219" cy="0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3" y="5890449"/>
            <a:ext cx="4679452" cy="8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GB" sz="2000" dirty="0" smtClean="0"/>
              <a:t>From our previous pilot researches we have </a:t>
            </a:r>
            <a:r>
              <a:rPr lang="cs-CZ" sz="2000" dirty="0" err="1" smtClean="0"/>
              <a:t>found</a:t>
            </a:r>
            <a:r>
              <a:rPr lang="cs-CZ" sz="2000" dirty="0" smtClean="0"/>
              <a:t> 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en-GB" sz="2000" dirty="0" smtClean="0"/>
              <a:t>that…</a:t>
            </a:r>
          </a:p>
          <a:p>
            <a:pPr marL="0" indent="0">
              <a:lnSpc>
                <a:spcPct val="105000"/>
              </a:lnSpc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4" t="26496" r="781" b="1781"/>
          <a:stretch/>
        </p:blipFill>
        <p:spPr>
          <a:xfrm>
            <a:off x="2280899" y="2660015"/>
            <a:ext cx="2086914" cy="31071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1) </a:t>
            </a:r>
            <a:r>
              <a:rPr lang="cs-CZ" b="1" dirty="0" err="1" smtClean="0">
                <a:solidFill>
                  <a:srgbClr val="FFFF00"/>
                </a:solidFill>
              </a:rPr>
              <a:t>Our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GB" sz="2000" dirty="0" smtClean="0"/>
              <a:t>From our previous pilot researches we have </a:t>
            </a:r>
            <a:r>
              <a:rPr lang="cs-CZ" sz="2000" dirty="0" err="1" smtClean="0"/>
              <a:t>found</a:t>
            </a:r>
            <a:r>
              <a:rPr lang="en-GB" sz="2000" dirty="0" smtClean="0"/>
              <a:t> 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en-GB" sz="2000" dirty="0" smtClean="0"/>
              <a:t>that…</a:t>
            </a:r>
          </a:p>
          <a:p>
            <a:pPr marL="0" indent="0">
              <a:lnSpc>
                <a:spcPct val="105000"/>
              </a:lnSpc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4" t="26496" r="781" b="1781"/>
          <a:stretch/>
        </p:blipFill>
        <p:spPr>
          <a:xfrm>
            <a:off x="2280899" y="2660015"/>
            <a:ext cx="2086914" cy="31071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6148" r="1961" b="12793"/>
          <a:stretch/>
        </p:blipFill>
        <p:spPr>
          <a:xfrm>
            <a:off x="5848479" y="2464706"/>
            <a:ext cx="2160661" cy="385290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1) </a:t>
            </a:r>
            <a:r>
              <a:rPr lang="cs-CZ" b="1" dirty="0" err="1" smtClean="0">
                <a:solidFill>
                  <a:srgbClr val="FFFF00"/>
                </a:solidFill>
              </a:rPr>
              <a:t>Our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2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GB" sz="2000" dirty="0"/>
              <a:t>From our previous pilot researches we have </a:t>
            </a:r>
            <a:r>
              <a:rPr lang="cs-CZ" sz="2000" dirty="0" err="1" smtClean="0"/>
              <a:t>found</a:t>
            </a:r>
            <a:r>
              <a:rPr lang="en-GB" sz="2000" dirty="0" smtClean="0"/>
              <a:t> 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en-GB" sz="2000" dirty="0" smtClean="0"/>
              <a:t>that</a:t>
            </a:r>
            <a:r>
              <a:rPr lang="en-GB" sz="2000" dirty="0"/>
              <a:t>…</a:t>
            </a:r>
          </a:p>
          <a:p>
            <a:pPr marL="0" indent="0">
              <a:lnSpc>
                <a:spcPct val="105000"/>
              </a:lnSpc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7646" r="4433" b="2646"/>
          <a:stretch/>
        </p:blipFill>
        <p:spPr>
          <a:xfrm>
            <a:off x="1418119" y="2660335"/>
            <a:ext cx="8282866" cy="374606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743852" y="2974021"/>
            <a:ext cx="550416" cy="532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1) </a:t>
            </a:r>
            <a:r>
              <a:rPr lang="cs-CZ" b="1" dirty="0" err="1" smtClean="0">
                <a:solidFill>
                  <a:srgbClr val="FFFF00"/>
                </a:solidFill>
              </a:rPr>
              <a:t>Our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8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463418"/>
            <a:ext cx="9692640" cy="1325562"/>
          </a:xfrm>
        </p:spPr>
        <p:txBody>
          <a:bodyPr/>
          <a:lstStyle/>
          <a:p>
            <a:r>
              <a:rPr lang="cs-CZ" i="1" dirty="0" err="1" smtClean="0"/>
              <a:t>Tessellations</a:t>
            </a:r>
            <a:r>
              <a:rPr lang="cs-CZ" i="1" dirty="0" smtClean="0"/>
              <a:t> Project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as </a:t>
            </a:r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Why students don’t understand geometrical figures?</a:t>
            </a:r>
          </a:p>
          <a:p>
            <a:pPr lvl="1"/>
            <a:r>
              <a:rPr lang="en-GB" sz="1800" dirty="0" smtClean="0"/>
              <a:t>Possible cause </a:t>
            </a:r>
            <a:r>
              <a:rPr lang="en-GB" sz="1800" dirty="0" err="1" smtClean="0"/>
              <a:t>coul</a:t>
            </a:r>
            <a:r>
              <a:rPr lang="cs-CZ" sz="1800" dirty="0" smtClean="0"/>
              <a:t>d</a:t>
            </a:r>
            <a:r>
              <a:rPr lang="en-GB" sz="1800" dirty="0" smtClean="0"/>
              <a:t> be incorrect mental representations of basic geometric elements (square, rectangle, centre, symmetry, equality, similarity, …)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>
                <a:solidFill>
                  <a:schemeClr val="bg1"/>
                </a:solidFill>
              </a:rPr>
              <a:t>1) </a:t>
            </a:r>
            <a:r>
              <a:rPr lang="cs-CZ" dirty="0" err="1" smtClean="0">
                <a:solidFill>
                  <a:schemeClr val="bg1"/>
                </a:solidFill>
              </a:rPr>
              <a:t>Our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research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b="1" dirty="0" smtClean="0">
                <a:solidFill>
                  <a:srgbClr val="FFFF00"/>
                </a:solidFill>
              </a:rPr>
              <a:t>2) </a:t>
            </a:r>
            <a:r>
              <a:rPr lang="cs-CZ" b="1" i="1" dirty="0" err="1" smtClean="0">
                <a:solidFill>
                  <a:srgbClr val="FFFF00"/>
                </a:solidFill>
              </a:rPr>
              <a:t>Tessellations</a:t>
            </a:r>
            <a:r>
              <a:rPr lang="cs-CZ" b="1" i="1" dirty="0" smtClean="0">
                <a:solidFill>
                  <a:srgbClr val="FFFF00"/>
                </a:solidFill>
              </a:rPr>
              <a:t> </a:t>
            </a:r>
            <a:r>
              <a:rPr lang="cs-CZ" b="1" i="1" dirty="0">
                <a:solidFill>
                  <a:srgbClr val="FFFF00"/>
                </a:solidFill>
              </a:rPr>
              <a:t>Project </a:t>
            </a:r>
            <a:r>
              <a:rPr lang="cs-CZ" b="1" dirty="0">
                <a:solidFill>
                  <a:srgbClr val="FFFF00"/>
                </a:solidFill>
              </a:rPr>
              <a:t>as part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our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463418"/>
            <a:ext cx="9692640" cy="1325562"/>
          </a:xfrm>
        </p:spPr>
        <p:txBody>
          <a:bodyPr/>
          <a:lstStyle/>
          <a:p>
            <a:r>
              <a:rPr lang="cs-CZ" i="1" dirty="0" err="1" smtClean="0"/>
              <a:t>Tessellations</a:t>
            </a:r>
            <a:r>
              <a:rPr lang="cs-CZ" i="1" dirty="0" smtClean="0"/>
              <a:t> Project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as </a:t>
            </a:r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Why students don’t understand geometrical figures?</a:t>
            </a:r>
          </a:p>
          <a:p>
            <a:pPr lvl="1"/>
            <a:r>
              <a:rPr lang="en-GB" sz="1800" dirty="0" smtClean="0"/>
              <a:t>Possible cause </a:t>
            </a:r>
            <a:r>
              <a:rPr lang="en-GB" sz="1800" dirty="0" err="1" smtClean="0"/>
              <a:t>coul</a:t>
            </a:r>
            <a:r>
              <a:rPr lang="cs-CZ" sz="1800" dirty="0" smtClean="0"/>
              <a:t>d</a:t>
            </a:r>
            <a:r>
              <a:rPr lang="en-GB" sz="1800" dirty="0" smtClean="0"/>
              <a:t> be incorrect mental representations of basic geometric elements (square, rectangle, centre, symmetry, equality, similarity, …)</a:t>
            </a:r>
          </a:p>
          <a:p>
            <a:r>
              <a:rPr lang="en-GB" dirty="0" smtClean="0"/>
              <a:t>Pilot research</a:t>
            </a:r>
          </a:p>
          <a:p>
            <a:pPr lvl="1"/>
            <a:r>
              <a:rPr lang="en-GB" sz="1800" dirty="0" smtClean="0"/>
              <a:t>Working with geometric objects in non-standard situations </a:t>
            </a:r>
          </a:p>
          <a:p>
            <a:pPr lvl="1"/>
            <a:r>
              <a:rPr lang="en-GB" sz="1800" dirty="0" smtClean="0"/>
              <a:t>„Reading“ important information from figures </a:t>
            </a:r>
          </a:p>
          <a:p>
            <a:pPr lvl="1"/>
            <a:r>
              <a:rPr lang="en-GB" sz="1800" dirty="0" smtClean="0"/>
              <a:t>Making use of geometric relations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>
                <a:solidFill>
                  <a:schemeClr val="bg1"/>
                </a:solidFill>
              </a:rPr>
              <a:t>1) </a:t>
            </a:r>
            <a:r>
              <a:rPr lang="cs-CZ" dirty="0" err="1" smtClean="0">
                <a:solidFill>
                  <a:schemeClr val="bg1"/>
                </a:solidFill>
              </a:rPr>
              <a:t>Our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research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b="1" dirty="0" smtClean="0">
                <a:solidFill>
                  <a:srgbClr val="FFFF00"/>
                </a:solidFill>
              </a:rPr>
              <a:t>2) </a:t>
            </a:r>
            <a:r>
              <a:rPr lang="cs-CZ" b="1" i="1" dirty="0" err="1" smtClean="0">
                <a:solidFill>
                  <a:srgbClr val="FFFF00"/>
                </a:solidFill>
              </a:rPr>
              <a:t>Tessellations</a:t>
            </a:r>
            <a:r>
              <a:rPr lang="cs-CZ" b="1" i="1" dirty="0" smtClean="0">
                <a:solidFill>
                  <a:srgbClr val="FFFF00"/>
                </a:solidFill>
              </a:rPr>
              <a:t> </a:t>
            </a:r>
            <a:r>
              <a:rPr lang="cs-CZ" b="1" i="1" dirty="0">
                <a:solidFill>
                  <a:srgbClr val="FFFF00"/>
                </a:solidFill>
              </a:rPr>
              <a:t>Project </a:t>
            </a:r>
            <a:r>
              <a:rPr lang="cs-CZ" b="1" dirty="0">
                <a:solidFill>
                  <a:srgbClr val="FFFF00"/>
                </a:solidFill>
              </a:rPr>
              <a:t>as part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our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3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463418"/>
            <a:ext cx="9692640" cy="1325562"/>
          </a:xfrm>
        </p:spPr>
        <p:txBody>
          <a:bodyPr/>
          <a:lstStyle/>
          <a:p>
            <a:r>
              <a:rPr lang="cs-CZ" i="1" dirty="0" err="1" smtClean="0"/>
              <a:t>Tessellations</a:t>
            </a:r>
            <a:r>
              <a:rPr lang="cs-CZ" i="1" dirty="0" smtClean="0"/>
              <a:t> Project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as </a:t>
            </a:r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Why students don’t understand geometrical figures?</a:t>
            </a:r>
          </a:p>
          <a:p>
            <a:pPr lvl="1"/>
            <a:r>
              <a:rPr lang="en-GB" sz="1800" dirty="0" smtClean="0"/>
              <a:t>Possible cause </a:t>
            </a:r>
            <a:r>
              <a:rPr lang="en-GB" sz="1800" dirty="0" err="1" smtClean="0"/>
              <a:t>coul</a:t>
            </a:r>
            <a:r>
              <a:rPr lang="cs-CZ" sz="1800" dirty="0" smtClean="0"/>
              <a:t>d</a:t>
            </a:r>
            <a:r>
              <a:rPr lang="en-GB" sz="1800" dirty="0" smtClean="0"/>
              <a:t> be incorrect mental representations of basic geometric elements (square, rectangle, centre, symmetry, equality, similarity, …)</a:t>
            </a:r>
          </a:p>
          <a:p>
            <a:r>
              <a:rPr lang="en-GB" dirty="0" smtClean="0"/>
              <a:t>Pilot research</a:t>
            </a:r>
          </a:p>
          <a:p>
            <a:pPr lvl="1"/>
            <a:r>
              <a:rPr lang="en-GB" sz="1800" dirty="0" smtClean="0"/>
              <a:t>Working with geometric objects in non-standard situations </a:t>
            </a:r>
          </a:p>
          <a:p>
            <a:pPr lvl="1"/>
            <a:r>
              <a:rPr lang="en-GB" sz="1800" dirty="0" smtClean="0"/>
              <a:t>„Reading“ important information from figures </a:t>
            </a:r>
          </a:p>
          <a:p>
            <a:pPr lvl="1"/>
            <a:r>
              <a:rPr lang="en-GB" sz="1800" dirty="0" smtClean="0"/>
              <a:t>Making use of geometric relations</a:t>
            </a:r>
          </a:p>
          <a:p>
            <a:r>
              <a:rPr lang="en-GB" dirty="0" smtClean="0"/>
              <a:t>Aims of the pilot research</a:t>
            </a:r>
          </a:p>
          <a:p>
            <a:pPr lvl="1"/>
            <a:r>
              <a:rPr lang="en-GB" sz="1800" dirty="0" smtClean="0"/>
              <a:t>Find out whether pupils’ basic mental representations are correct</a:t>
            </a:r>
          </a:p>
          <a:p>
            <a:pPr lvl="1"/>
            <a:r>
              <a:rPr lang="en-GB" sz="1800" dirty="0" smtClean="0"/>
              <a:t>Describe the way pupils construct and assemble geometric objects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>
                <a:solidFill>
                  <a:schemeClr val="bg1"/>
                </a:solidFill>
              </a:rPr>
              <a:t>1) </a:t>
            </a:r>
            <a:r>
              <a:rPr lang="cs-CZ" dirty="0" err="1" smtClean="0">
                <a:solidFill>
                  <a:schemeClr val="bg1"/>
                </a:solidFill>
              </a:rPr>
              <a:t>Our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research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b="1" dirty="0" smtClean="0">
                <a:solidFill>
                  <a:srgbClr val="FFFF00"/>
                </a:solidFill>
              </a:rPr>
              <a:t>2) </a:t>
            </a:r>
            <a:r>
              <a:rPr lang="cs-CZ" b="1" i="1" dirty="0" err="1" smtClean="0">
                <a:solidFill>
                  <a:srgbClr val="FFFF00"/>
                </a:solidFill>
              </a:rPr>
              <a:t>Tessellations</a:t>
            </a:r>
            <a:r>
              <a:rPr lang="cs-CZ" b="1" i="1" dirty="0" smtClean="0">
                <a:solidFill>
                  <a:srgbClr val="FFFF00"/>
                </a:solidFill>
              </a:rPr>
              <a:t> </a:t>
            </a:r>
            <a:r>
              <a:rPr lang="cs-CZ" b="1" i="1" dirty="0">
                <a:solidFill>
                  <a:srgbClr val="FFFF00"/>
                </a:solidFill>
              </a:rPr>
              <a:t>Project </a:t>
            </a:r>
            <a:r>
              <a:rPr lang="cs-CZ" b="1" dirty="0">
                <a:solidFill>
                  <a:srgbClr val="FFFF00"/>
                </a:solidFill>
              </a:rPr>
              <a:t>as part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our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Task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US" sz="1800" dirty="0" smtClean="0"/>
              <a:t>Design a </a:t>
            </a:r>
            <a:r>
              <a:rPr lang="en-US" sz="1800" dirty="0" err="1" smtClean="0"/>
              <a:t>tessel</a:t>
            </a:r>
            <a:r>
              <a:rPr lang="cs-CZ" sz="1800" dirty="0" smtClean="0"/>
              <a:t>l</a:t>
            </a:r>
            <a:r>
              <a:rPr lang="en-US" sz="1800" dirty="0" err="1" smtClean="0"/>
              <a:t>ation</a:t>
            </a:r>
            <a:r>
              <a:rPr lang="en-US" sz="1800" dirty="0" smtClean="0"/>
              <a:t> from geometric objects, construct it in GeoGebra and cut enough cardboard pieces to cover your desk.</a:t>
            </a:r>
          </a:p>
          <a:p>
            <a:pPr lvl="1"/>
            <a:endParaRPr lang="en-GB" dirty="0" smtClean="0"/>
          </a:p>
          <a:p>
            <a:r>
              <a:rPr lang="en-GB" sz="2000" dirty="0" smtClean="0"/>
              <a:t>Phases of the project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617220" lvl="1" indent="-342900">
              <a:buAutoNum type="arabicPeriod"/>
            </a:pPr>
            <a:r>
              <a:rPr lang="en-GB" sz="1800" dirty="0" smtClean="0"/>
              <a:t>practice – revision of necessary </a:t>
            </a:r>
          </a:p>
          <a:p>
            <a:pPr marL="617220" lvl="1" indent="-342900">
              <a:buAutoNum type="arabicPeriod"/>
            </a:pPr>
            <a:r>
              <a:rPr lang="en-GB" sz="1800" dirty="0" smtClean="0"/>
              <a:t>GeoGebra</a:t>
            </a:r>
          </a:p>
          <a:p>
            <a:pPr marL="617220" lvl="1" indent="-342900">
              <a:buAutoNum type="arabicPeriod"/>
            </a:pPr>
            <a:r>
              <a:rPr lang="cs-CZ" sz="1800" dirty="0"/>
              <a:t>m</a:t>
            </a:r>
            <a:r>
              <a:rPr lang="en-GB" sz="1800" dirty="0" err="1" smtClean="0"/>
              <a:t>anufacturing</a:t>
            </a:r>
            <a:r>
              <a:rPr lang="en-GB" sz="1800" dirty="0" smtClean="0"/>
              <a:t> of t</a:t>
            </a:r>
            <a:r>
              <a:rPr lang="cs-CZ" sz="1800" dirty="0" smtClean="0"/>
              <a:t>h</a:t>
            </a:r>
            <a:r>
              <a:rPr lang="en-GB" sz="1800" dirty="0" smtClean="0"/>
              <a:t>e</a:t>
            </a:r>
            <a:r>
              <a:rPr lang="cs-CZ" sz="1800" dirty="0" smtClean="0"/>
              <a:t> </a:t>
            </a:r>
            <a:r>
              <a:rPr lang="en-GB" sz="1800" dirty="0" smtClean="0"/>
              <a:t>tessellations and evaluation – team work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3) </a:t>
            </a:r>
            <a:r>
              <a:rPr lang="cs-CZ" b="1" dirty="0" err="1" smtClean="0">
                <a:solidFill>
                  <a:srgbClr val="FFFF00"/>
                </a:solidFill>
              </a:rPr>
              <a:t>Phases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r>
              <a:rPr lang="cs-CZ" b="1" dirty="0">
                <a:solidFill>
                  <a:srgbClr val="FFFF00"/>
                </a:solidFill>
              </a:rPr>
              <a:t> (</a:t>
            </a:r>
            <a:r>
              <a:rPr lang="cs-CZ" b="1" dirty="0" err="1">
                <a:solidFill>
                  <a:srgbClr val="FFFF00"/>
                </a:solidFill>
              </a:rPr>
              <a:t>with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examples</a:t>
            </a:r>
            <a:r>
              <a:rPr lang="cs-CZ" b="1" dirty="0">
                <a:solidFill>
                  <a:srgbClr val="FFFF00"/>
                </a:solidFill>
              </a:rPr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8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Motivation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Century Schoolbook" panose="02040604050505020304" pitchFamily="18" charset="0"/>
              </a:rPr>
              <a:t>Szkice. O geometrii i sztuce między Wschodem i Zachodem</a:t>
            </a:r>
          </a:p>
        </p:txBody>
      </p:sp>
      <p:pic>
        <p:nvPicPr>
          <p:cNvPr id="5" name="Picture 10" descr="https://majewski.files.wordpress.com/2013/04/c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9854">
            <a:off x="5500448" y="3126168"/>
            <a:ext cx="2060517" cy="2853025"/>
          </a:xfrm>
          <a:prstGeom prst="rect">
            <a:avLst/>
          </a:prstGeom>
          <a:noFill/>
        </p:spPr>
      </p:pic>
      <p:pic>
        <p:nvPicPr>
          <p:cNvPr id="6" name="Picture 8" descr="http://ecsmedia.pl/c/szkice-o-geometrii-i-sztuce-miedzy-wschodem-i-zachodem-b-iext25424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0122">
            <a:off x="7560395" y="2687074"/>
            <a:ext cx="2098220" cy="275753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862139" y="6026716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entury Schoolbook" panose="02040604050505020304" pitchFamily="18" charset="0"/>
              </a:rPr>
              <a:t>Majewski Mirosław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14" y="2496910"/>
            <a:ext cx="2496802" cy="349439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3) </a:t>
            </a:r>
            <a:r>
              <a:rPr lang="cs-CZ" b="1" dirty="0" err="1" smtClean="0">
                <a:solidFill>
                  <a:srgbClr val="FFFF00"/>
                </a:solidFill>
              </a:rPr>
              <a:t>Phases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r>
              <a:rPr lang="cs-CZ" b="1" dirty="0">
                <a:solidFill>
                  <a:srgbClr val="FFFF00"/>
                </a:solidFill>
              </a:rPr>
              <a:t> (</a:t>
            </a:r>
            <a:r>
              <a:rPr lang="cs-CZ" b="1" dirty="0" err="1">
                <a:solidFill>
                  <a:srgbClr val="FFFF00"/>
                </a:solidFill>
              </a:rPr>
              <a:t>with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examples</a:t>
            </a:r>
            <a:r>
              <a:rPr lang="cs-CZ" b="1" dirty="0">
                <a:solidFill>
                  <a:srgbClr val="FFFF00"/>
                </a:solidFill>
              </a:rPr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9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 smtClean="0"/>
              <a:t>Training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11" y="2820295"/>
            <a:ext cx="3600000" cy="3589486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12" y="365760"/>
            <a:ext cx="4680000" cy="62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 smtClean="0"/>
              <a:t>Training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512" y="365760"/>
            <a:ext cx="4680000" cy="643359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3" y="2765924"/>
            <a:ext cx="3600000" cy="35516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3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003" y="639192"/>
            <a:ext cx="7920000" cy="576160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endParaRPr lang="cs-CZ" dirty="0"/>
          </a:p>
          <a:p>
            <a:pPr>
              <a:lnSpc>
                <a:spcPct val="105000"/>
              </a:lnSpc>
            </a:pPr>
            <a:r>
              <a:rPr lang="en-GB" sz="2000" dirty="0"/>
              <a:t>Pupils do not understand to mathematical language. However, we can not separate mathematics from its own language.</a:t>
            </a:r>
            <a:endParaRPr lang="cs-CZ" sz="2000" dirty="0"/>
          </a:p>
          <a:p>
            <a:pPr marL="0" indent="0" algn="r">
              <a:lnSpc>
                <a:spcPct val="105000"/>
              </a:lnSpc>
              <a:buNone/>
            </a:pPr>
            <a:r>
              <a:rPr lang="cs-CZ" sz="1400" dirty="0"/>
              <a:t>František Kuřina</a:t>
            </a:r>
          </a:p>
          <a:p>
            <a:pPr marL="0" indent="0" algn="r">
              <a:lnSpc>
                <a:spcPct val="105000"/>
              </a:lnSpc>
              <a:buNone/>
            </a:pPr>
            <a:endParaRPr lang="cs-CZ" sz="700" dirty="0"/>
          </a:p>
          <a:p>
            <a:pPr marL="0" indent="0" algn="r">
              <a:lnSpc>
                <a:spcPct val="105000"/>
              </a:lnSpc>
              <a:buNone/>
            </a:pPr>
            <a:endParaRPr lang="cs-CZ" sz="700" dirty="0"/>
          </a:p>
        </p:txBody>
      </p:sp>
      <p:sp>
        <p:nvSpPr>
          <p:cNvPr id="7" name="Obdélník 6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5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Training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12" y="365760"/>
            <a:ext cx="4500000" cy="64419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19" y="2752268"/>
            <a:ext cx="3600000" cy="36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Training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86" y="2548811"/>
            <a:ext cx="3600000" cy="36313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12" y="365760"/>
            <a:ext cx="4500000" cy="642995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45786" y="2548811"/>
            <a:ext cx="600264" cy="513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0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Training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645786" y="2548811"/>
            <a:ext cx="600264" cy="513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911" y="2230602"/>
            <a:ext cx="4068400" cy="414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gotický orna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59" y="2215160"/>
            <a:ext cx="4248472" cy="42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Training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512" y="365760"/>
            <a:ext cx="5400000" cy="6222022"/>
          </a:xfrm>
          <a:prstGeom prst="rect">
            <a:avLst/>
          </a:prstGeom>
        </p:spPr>
      </p:pic>
      <p:pic>
        <p:nvPicPr>
          <p:cNvPr id="9" name="Picture 2" descr="https://majewski.files.wordpress.com/2011/12/abu_dhabi_3.png?w=646"/>
          <p:cNvPicPr>
            <a:picLocks noChangeAspect="1" noChangeArrowheads="1"/>
          </p:cNvPicPr>
          <p:nvPr/>
        </p:nvPicPr>
        <p:blipFill rotWithShape="1">
          <a:blip r:embed="rId3" cstate="print"/>
          <a:srcRect l="11114" r="12968"/>
          <a:stretch/>
        </p:blipFill>
        <p:spPr bwMode="auto">
          <a:xfrm>
            <a:off x="889009" y="2569758"/>
            <a:ext cx="4410960" cy="3867468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1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GeoGebra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Lucie, 14 </a:t>
            </a:r>
            <a:r>
              <a:rPr lang="cs-CZ" dirty="0" err="1" smtClean="0">
                <a:solidFill>
                  <a:srgbClr val="FF0000"/>
                </a:solidFill>
              </a:rPr>
              <a:t>years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61" y="2420888"/>
            <a:ext cx="4708109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638" y="2132856"/>
            <a:ext cx="354328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2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GeoGebra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Tereza, 15 </a:t>
            </a:r>
            <a:r>
              <a:rPr lang="cs-CZ" dirty="0" err="1" smtClean="0">
                <a:solidFill>
                  <a:srgbClr val="FF0000"/>
                </a:solidFill>
              </a:rPr>
              <a:t>years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78" y="2409455"/>
            <a:ext cx="414964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748" y="2702515"/>
            <a:ext cx="3999484" cy="347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6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 smtClean="0"/>
              <a:t>Manufacturing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tessellations</a:t>
            </a:r>
            <a:endParaRPr lang="cs-CZ" dirty="0"/>
          </a:p>
        </p:txBody>
      </p:sp>
      <p:pic>
        <p:nvPicPr>
          <p:cNvPr id="6" name="Picture 2" descr="C:\Users\Martin\Desktop\GAJU\Článek 2015 - Parketáže na ZŠ\Gunzel\Gunzel\obr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102" y="2400073"/>
            <a:ext cx="4608512" cy="3917544"/>
          </a:xfrm>
          <a:prstGeom prst="rect">
            <a:avLst/>
          </a:prstGeom>
          <a:noFill/>
        </p:spPr>
      </p:pic>
      <p:pic>
        <p:nvPicPr>
          <p:cNvPr id="7" name="Picture 6" descr="C:\Users\Martin\Desktop\DVU Hluboká n. Vltavou\fotky\IMG_20150615_131359.jpg"/>
          <p:cNvPicPr>
            <a:picLocks noChangeAspect="1" noChangeArrowheads="1"/>
          </p:cNvPicPr>
          <p:nvPr/>
        </p:nvPicPr>
        <p:blipFill>
          <a:blip r:embed="rId3" cstate="print"/>
          <a:srcRect l="8861" r="18987"/>
          <a:stretch>
            <a:fillRect/>
          </a:stretch>
        </p:blipFill>
        <p:spPr bwMode="auto">
          <a:xfrm>
            <a:off x="269026" y="2400073"/>
            <a:ext cx="5020573" cy="3917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7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tessellations</a:t>
            </a:r>
            <a:endParaRPr lang="cs-CZ" dirty="0"/>
          </a:p>
        </p:txBody>
      </p:sp>
      <p:pic>
        <p:nvPicPr>
          <p:cNvPr id="8" name="Picture 5" descr="C:\Users\Martin\Desktop\DVU Hluboká n. Vltavou\fotky\IMG_20150615_125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508" y="2123274"/>
            <a:ext cx="7704856" cy="4337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tessellations</a:t>
            </a:r>
            <a:endParaRPr lang="cs-CZ" dirty="0"/>
          </a:p>
        </p:txBody>
      </p:sp>
      <p:pic>
        <p:nvPicPr>
          <p:cNvPr id="4" name="Picture 4" descr="C:\Users\Martin\Desktop\DVU Hluboká n. Vltavou\fotky\IMG_20150615_125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417" y="2211346"/>
            <a:ext cx="7704856" cy="4337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2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8340"/>
          </a:xfrm>
        </p:spPr>
        <p:txBody>
          <a:bodyPr/>
          <a:lstStyle/>
          <a:p>
            <a:r>
              <a:rPr lang="cs-CZ" dirty="0" err="1"/>
              <a:t>Manufacturing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tessellations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Kamila, 15 </a:t>
            </a:r>
            <a:r>
              <a:rPr lang="cs-CZ" dirty="0" err="1" smtClean="0">
                <a:solidFill>
                  <a:srgbClr val="FF0000"/>
                </a:solidFill>
              </a:rPr>
              <a:t>years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(Asperger syndrome)</a:t>
            </a:r>
          </a:p>
        </p:txBody>
      </p:sp>
      <p:pic>
        <p:nvPicPr>
          <p:cNvPr id="5" name="Picture 2" descr="C:\Users\Martin\Desktop\DVU Hluboká n. Vltavou\fotky\IMG_20150615_125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87131" y="2506845"/>
            <a:ext cx="5320152" cy="2995246"/>
          </a:xfrm>
          <a:prstGeom prst="rect">
            <a:avLst/>
          </a:prstGeom>
          <a:noFill/>
        </p:spPr>
      </p:pic>
      <p:pic>
        <p:nvPicPr>
          <p:cNvPr id="6" name="Picture 3" descr="C:\Users\Martin\Desktop\DVU Hluboká n. Vltavou\fotky\IMG_20150615_130145.jpg"/>
          <p:cNvPicPr>
            <a:picLocks noChangeAspect="1" noChangeArrowheads="1"/>
          </p:cNvPicPr>
          <p:nvPr/>
        </p:nvPicPr>
        <p:blipFill>
          <a:blip r:embed="rId3" cstate="print"/>
          <a:srcRect l="35126" r="16456"/>
          <a:stretch>
            <a:fillRect/>
          </a:stretch>
        </p:blipFill>
        <p:spPr bwMode="auto">
          <a:xfrm rot="5400000">
            <a:off x="2059466" y="2612316"/>
            <a:ext cx="3571254" cy="4152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003" y="639192"/>
            <a:ext cx="7920000" cy="576160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endParaRPr lang="cs-CZ" dirty="0"/>
          </a:p>
          <a:p>
            <a:pPr>
              <a:lnSpc>
                <a:spcPct val="105000"/>
              </a:lnSpc>
            </a:pPr>
            <a:r>
              <a:rPr lang="en-GB" sz="2000" dirty="0"/>
              <a:t>Pupils do not understand to mathematical language. However, we can not separate mathematics from its own language.</a:t>
            </a:r>
            <a:endParaRPr lang="cs-CZ" sz="2000" dirty="0"/>
          </a:p>
          <a:p>
            <a:pPr marL="0" indent="0" algn="r">
              <a:lnSpc>
                <a:spcPct val="105000"/>
              </a:lnSpc>
              <a:buNone/>
            </a:pPr>
            <a:r>
              <a:rPr lang="cs-CZ" sz="1400" dirty="0"/>
              <a:t>František Kuřina</a:t>
            </a:r>
          </a:p>
          <a:p>
            <a:pPr marL="0" indent="0" algn="r">
              <a:lnSpc>
                <a:spcPct val="105000"/>
              </a:lnSpc>
              <a:buNone/>
            </a:pPr>
            <a:endParaRPr lang="cs-CZ" sz="700" dirty="0"/>
          </a:p>
          <a:p>
            <a:pPr marL="0" indent="0" algn="r">
              <a:lnSpc>
                <a:spcPct val="105000"/>
              </a:lnSpc>
              <a:buNone/>
            </a:pPr>
            <a:endParaRPr lang="cs-CZ" sz="700" dirty="0"/>
          </a:p>
          <a:p>
            <a:pPr>
              <a:lnSpc>
                <a:spcPct val="105000"/>
              </a:lnSpc>
            </a:pPr>
            <a:r>
              <a:rPr lang="en-GB" sz="2000" dirty="0"/>
              <a:t>An ability to express a verbal task in language of images is connected with the whole essence of mathematics.</a:t>
            </a:r>
            <a:endParaRPr lang="cs-CZ" sz="2000" dirty="0"/>
          </a:p>
          <a:p>
            <a:pPr marL="0" indent="0" algn="r">
              <a:lnSpc>
                <a:spcPct val="105000"/>
              </a:lnSpc>
              <a:buNone/>
            </a:pPr>
            <a:r>
              <a:rPr lang="en-GB" sz="1400" dirty="0"/>
              <a:t>Eduard </a:t>
            </a:r>
            <a:r>
              <a:rPr lang="en-GB" sz="1400" dirty="0" err="1" smtClean="0"/>
              <a:t>Čech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4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 smtClean="0"/>
              <a:t>Evaluation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endParaRPr lang="cs-CZ" dirty="0"/>
          </a:p>
          <a:p>
            <a:r>
              <a:rPr lang="en-GB" dirty="0" smtClean="0"/>
              <a:t>Knowledge</a:t>
            </a:r>
          </a:p>
          <a:p>
            <a:r>
              <a:rPr lang="en-GB" dirty="0" smtClean="0"/>
              <a:t>Originality</a:t>
            </a:r>
          </a:p>
          <a:p>
            <a:r>
              <a:rPr lang="en-GB" dirty="0" smtClean="0"/>
              <a:t>Precision</a:t>
            </a:r>
          </a:p>
          <a:p>
            <a:r>
              <a:rPr lang="en-GB" dirty="0" smtClean="0"/>
              <a:t>Art</a:t>
            </a:r>
          </a:p>
          <a:p>
            <a:r>
              <a:rPr lang="en-GB" dirty="0" smtClean="0"/>
              <a:t>Team-work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0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 smtClean="0"/>
              <a:t>Evaluation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Knowledge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Originality</a:t>
            </a:r>
          </a:p>
          <a:p>
            <a:r>
              <a:rPr lang="cs-CZ" dirty="0" err="1"/>
              <a:t>Precision</a:t>
            </a:r>
            <a:endParaRPr lang="cs-CZ" dirty="0"/>
          </a:p>
          <a:p>
            <a:r>
              <a:rPr lang="cs-CZ" dirty="0"/>
              <a:t>Art</a:t>
            </a:r>
          </a:p>
          <a:p>
            <a:r>
              <a:rPr lang="cs-CZ" dirty="0"/>
              <a:t>Team-</a:t>
            </a:r>
            <a:r>
              <a:rPr lang="cs-CZ" dirty="0" err="1"/>
              <a:t>work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85798" y="2349517"/>
            <a:ext cx="398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Pupils</a:t>
            </a:r>
            <a:r>
              <a:rPr lang="cs-CZ" dirty="0" smtClean="0"/>
              <a:t> had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follow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drawn</a:t>
            </a:r>
            <a:r>
              <a:rPr lang="cs-CZ" dirty="0" smtClean="0"/>
              <a:t> </a:t>
            </a:r>
            <a:r>
              <a:rPr lang="cs-CZ" dirty="0" err="1" smtClean="0"/>
              <a:t>instruction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85798" y="3729259"/>
            <a:ext cx="39862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Construction</a:t>
            </a:r>
            <a:r>
              <a:rPr lang="cs-CZ" dirty="0" smtClean="0"/>
              <a:t> in GeoGebra </a:t>
            </a:r>
            <a:r>
              <a:rPr lang="cs-CZ" dirty="0" err="1" smtClean="0"/>
              <a:t>was</a:t>
            </a:r>
            <a:r>
              <a:rPr lang="cs-CZ" dirty="0" smtClean="0"/>
              <a:t> more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paper</a:t>
            </a:r>
            <a:r>
              <a:rPr lang="cs-CZ" dirty="0" smtClean="0"/>
              <a:t> and </a:t>
            </a:r>
            <a:r>
              <a:rPr lang="cs-CZ" dirty="0" err="1" smtClean="0"/>
              <a:t>pencil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3120571" y="2503503"/>
            <a:ext cx="25942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120571" y="2503503"/>
            <a:ext cx="2594203" cy="136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9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Knowledge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Originality</a:t>
            </a:r>
          </a:p>
          <a:p>
            <a:r>
              <a:rPr lang="cs-CZ" dirty="0" err="1"/>
              <a:t>Precision</a:t>
            </a:r>
            <a:endParaRPr lang="cs-CZ" dirty="0"/>
          </a:p>
          <a:p>
            <a:r>
              <a:rPr lang="cs-CZ" dirty="0"/>
              <a:t>Art</a:t>
            </a:r>
          </a:p>
          <a:p>
            <a:r>
              <a:rPr lang="cs-CZ" dirty="0"/>
              <a:t>Team-</a:t>
            </a:r>
            <a:r>
              <a:rPr lang="cs-CZ" dirty="0" err="1"/>
              <a:t>work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74186" y="2770474"/>
            <a:ext cx="39862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Pupils</a:t>
            </a:r>
            <a:r>
              <a:rPr lang="en-US" dirty="0" smtClean="0"/>
              <a:t>’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creative</a:t>
            </a:r>
            <a:r>
              <a:rPr lang="cs-CZ" dirty="0" smtClean="0"/>
              <a:t> and </a:t>
            </a:r>
            <a:r>
              <a:rPr lang="cs-CZ" dirty="0" err="1" smtClean="0"/>
              <a:t>original</a:t>
            </a:r>
            <a:r>
              <a:rPr lang="cs-CZ" dirty="0" smtClean="0"/>
              <a:t> in most </a:t>
            </a:r>
            <a:r>
              <a:rPr lang="cs-CZ" dirty="0" err="1" smtClean="0"/>
              <a:t>cases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2911876" y="2947386"/>
            <a:ext cx="2591941" cy="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1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Knowledge</a:t>
            </a:r>
            <a:endParaRPr lang="cs-CZ" dirty="0"/>
          </a:p>
          <a:p>
            <a:r>
              <a:rPr lang="cs-CZ" dirty="0"/>
              <a:t>Originality</a:t>
            </a:r>
          </a:p>
          <a:p>
            <a:r>
              <a:rPr lang="cs-CZ" dirty="0" err="1">
                <a:solidFill>
                  <a:srgbClr val="FF0000"/>
                </a:solidFill>
              </a:rPr>
              <a:t>Precision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Art</a:t>
            </a:r>
          </a:p>
          <a:p>
            <a:r>
              <a:rPr lang="cs-CZ" dirty="0"/>
              <a:t>Team-</a:t>
            </a:r>
            <a:r>
              <a:rPr lang="cs-CZ" dirty="0" err="1"/>
              <a:t>work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72884" y="2349517"/>
            <a:ext cx="398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pupils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unable</a:t>
            </a:r>
            <a:r>
              <a:rPr lang="cs-CZ" dirty="0" smtClean="0"/>
              <a:t> to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precise</a:t>
            </a:r>
            <a:r>
              <a:rPr lang="cs-CZ" dirty="0" smtClean="0"/>
              <a:t> </a:t>
            </a:r>
            <a:r>
              <a:rPr lang="cs-CZ" dirty="0" err="1" smtClean="0"/>
              <a:t>midpoint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segment in GeoGebra.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72884" y="3729259"/>
            <a:ext cx="39862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Pupils</a:t>
            </a:r>
            <a:r>
              <a:rPr lang="en-US" dirty="0" smtClean="0"/>
              <a:t>’ </a:t>
            </a:r>
            <a:r>
              <a:rPr lang="cs-CZ" dirty="0" err="1" smtClean="0"/>
              <a:t>constructions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precise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mistake</a:t>
            </a:r>
            <a:r>
              <a:rPr lang="cs-CZ" dirty="0" smtClean="0"/>
              <a:t> had </a:t>
            </a:r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tendency</a:t>
            </a:r>
            <a:r>
              <a:rPr lang="cs-CZ" dirty="0" smtClean="0"/>
              <a:t>. 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815771" y="2503504"/>
            <a:ext cx="2986089" cy="896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815771" y="3400148"/>
            <a:ext cx="2986089" cy="479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1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3178" y="1828666"/>
            <a:ext cx="8595360" cy="4351337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Knowledge</a:t>
            </a:r>
            <a:endParaRPr lang="cs-CZ" dirty="0"/>
          </a:p>
          <a:p>
            <a:r>
              <a:rPr lang="cs-CZ" dirty="0"/>
              <a:t>Originality</a:t>
            </a:r>
          </a:p>
          <a:p>
            <a:r>
              <a:rPr lang="cs-CZ" dirty="0" err="1"/>
              <a:t>Precision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Art</a:t>
            </a:r>
          </a:p>
          <a:p>
            <a:r>
              <a:rPr lang="cs-CZ" dirty="0"/>
              <a:t>Team-</a:t>
            </a:r>
            <a:r>
              <a:rPr lang="cs-CZ" dirty="0" err="1"/>
              <a:t>work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68086" y="3681170"/>
            <a:ext cx="39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finished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tessellation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409371" y="3875314"/>
            <a:ext cx="27722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3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Knowledge</a:t>
            </a:r>
            <a:endParaRPr lang="cs-CZ" dirty="0"/>
          </a:p>
          <a:p>
            <a:r>
              <a:rPr lang="cs-CZ" dirty="0"/>
              <a:t>Originality</a:t>
            </a:r>
          </a:p>
          <a:p>
            <a:r>
              <a:rPr lang="cs-CZ" dirty="0" err="1"/>
              <a:t>Precision</a:t>
            </a:r>
            <a:endParaRPr lang="cs-CZ" dirty="0"/>
          </a:p>
          <a:p>
            <a:r>
              <a:rPr lang="cs-CZ" dirty="0"/>
              <a:t>Art</a:t>
            </a:r>
          </a:p>
          <a:p>
            <a:r>
              <a:rPr lang="cs-CZ" dirty="0">
                <a:solidFill>
                  <a:srgbClr val="FF0000"/>
                </a:solidFill>
              </a:rPr>
              <a:t>Team-</a:t>
            </a:r>
            <a:r>
              <a:rPr lang="cs-CZ" dirty="0" err="1">
                <a:solidFill>
                  <a:srgbClr val="FF0000"/>
                </a:solidFill>
              </a:rPr>
              <a:t>work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75013" y="4153545"/>
            <a:ext cx="3382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finish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ineffective</a:t>
            </a:r>
            <a:r>
              <a:rPr lang="cs-CZ" dirty="0" smtClean="0"/>
              <a:t> team-</a:t>
            </a:r>
            <a:r>
              <a:rPr lang="cs-CZ" dirty="0" err="1" smtClean="0"/>
              <a:t>work</a:t>
            </a:r>
            <a:r>
              <a:rPr lang="cs-CZ" dirty="0" smtClean="0"/>
              <a:t>. 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3240350" y="4341181"/>
            <a:ext cx="307167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2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Eight key competences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competences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pupils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: </a:t>
            </a: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communication in the mother tongue</a:t>
            </a: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communication in foreign languages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mathematical competence and basic competences in science and technology</a:t>
            </a: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digital competence 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err="1"/>
              <a:t>learning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civic</a:t>
            </a:r>
            <a:r>
              <a:rPr lang="cs-CZ" dirty="0"/>
              <a:t> competences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sense of initiative and entrepreneurship </a:t>
            </a: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awareness</a:t>
            </a:r>
            <a:r>
              <a:rPr lang="cs-CZ" dirty="0"/>
              <a:t> and </a:t>
            </a:r>
            <a:r>
              <a:rPr lang="cs-CZ" dirty="0" err="1"/>
              <a:t>expression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1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Eight key competences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competences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pupils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: 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communication </a:t>
            </a:r>
            <a:r>
              <a:rPr lang="en-US" dirty="0"/>
              <a:t>in the mother tongue</a:t>
            </a: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communication in foreign languages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mathematical competence and basic competences in science and technology</a:t>
            </a: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>
                <a:solidFill>
                  <a:srgbClr val="FF0000"/>
                </a:solidFill>
              </a:rPr>
              <a:t>digital competence 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err="1">
                <a:solidFill>
                  <a:srgbClr val="FF0000"/>
                </a:solidFill>
              </a:rPr>
              <a:t>learning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learn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err="1">
                <a:solidFill>
                  <a:srgbClr val="FF0000"/>
                </a:solidFill>
              </a:rPr>
              <a:t>social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civic</a:t>
            </a:r>
            <a:r>
              <a:rPr lang="cs-CZ" dirty="0">
                <a:solidFill>
                  <a:srgbClr val="FF0000"/>
                </a:solidFill>
              </a:rPr>
              <a:t> competences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sense of initiative and entrepreneurship </a:t>
            </a: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awareness</a:t>
            </a:r>
            <a:r>
              <a:rPr lang="cs-CZ" dirty="0"/>
              <a:t> and </a:t>
            </a:r>
            <a:r>
              <a:rPr lang="cs-CZ" dirty="0" err="1"/>
              <a:t>expression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6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5541" y="365760"/>
            <a:ext cx="9692640" cy="1325562"/>
          </a:xfrm>
        </p:spPr>
        <p:txBody>
          <a:bodyPr/>
          <a:lstStyle/>
          <a:p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teachers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Revision of geometry topics from 6th to 9th grade</a:t>
            </a:r>
          </a:p>
          <a:p>
            <a:pPr lvl="1"/>
            <a:r>
              <a:rPr lang="cs-CZ" dirty="0"/>
              <a:t>r</a:t>
            </a:r>
            <a:r>
              <a:rPr lang="en-GB" dirty="0" err="1" smtClean="0"/>
              <a:t>egular</a:t>
            </a:r>
            <a:r>
              <a:rPr lang="en-GB" dirty="0" smtClean="0"/>
              <a:t> polygons</a:t>
            </a:r>
          </a:p>
          <a:p>
            <a:pPr lvl="1"/>
            <a:r>
              <a:rPr lang="cs-CZ" dirty="0" smtClean="0"/>
              <a:t>i</a:t>
            </a:r>
            <a:r>
              <a:rPr lang="en-GB" dirty="0" err="1" smtClean="0"/>
              <a:t>sometries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dirty="0" smtClean="0"/>
          </a:p>
          <a:p>
            <a:r>
              <a:rPr lang="en-GB" dirty="0" smtClean="0"/>
              <a:t>GeoGebra makes pupils think in a different way</a:t>
            </a:r>
          </a:p>
          <a:p>
            <a:pPr lvl="1"/>
            <a:r>
              <a:rPr lang="en-GB" dirty="0" smtClean="0"/>
              <a:t>intersections</a:t>
            </a:r>
          </a:p>
          <a:p>
            <a:pPr lvl="1"/>
            <a:r>
              <a:rPr lang="cs-CZ" dirty="0" err="1" smtClean="0"/>
              <a:t>circ</a:t>
            </a:r>
            <a:r>
              <a:rPr lang="en-GB" dirty="0" smtClean="0"/>
              <a:t>le, perpendicular line, axes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dirty="0" smtClean="0"/>
          </a:p>
          <a:p>
            <a:r>
              <a:rPr lang="en-GB" dirty="0" smtClean="0"/>
              <a:t>Efficient manufacturing of tessellations</a:t>
            </a:r>
          </a:p>
          <a:p>
            <a:pPr lvl="1"/>
            <a:r>
              <a:rPr lang="cs-CZ" dirty="0" smtClean="0"/>
              <a:t>p</a:t>
            </a:r>
            <a:r>
              <a:rPr lang="en-GB" dirty="0" err="1" smtClean="0"/>
              <a:t>upils</a:t>
            </a:r>
            <a:r>
              <a:rPr lang="en-GB" dirty="0" smtClean="0"/>
              <a:t> did not use mathematics to make their work easier. They constructed each peace of  tessellations separately. 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4) </a:t>
            </a:r>
            <a:r>
              <a:rPr lang="cs-CZ" b="1" dirty="0" err="1" smtClean="0">
                <a:solidFill>
                  <a:srgbClr val="FFFF00"/>
                </a:solidFill>
              </a:rPr>
              <a:t>Evaluation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project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1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396831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en-GB" dirty="0" smtClean="0"/>
              <a:t>Conclusions of the pilot researches: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One third of pupils has problems to „read“ geometric objects.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Constructions in GeoGebra require deeper understanding of geometric objects. 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Inefficient manufacturing of tessellations by pieces is a sign of in</a:t>
            </a:r>
            <a:r>
              <a:rPr lang="cs-CZ" dirty="0" err="1" smtClean="0"/>
              <a:t>sufficient</a:t>
            </a:r>
            <a:r>
              <a:rPr lang="en-GB" dirty="0" smtClean="0"/>
              <a:t> insight into the geometrical structure of the tessellation. Most pupils did not make use of their knowledge during the construction. 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5) </a:t>
            </a:r>
            <a:r>
              <a:rPr lang="cs-CZ" b="1" dirty="0" err="1" smtClean="0">
                <a:solidFill>
                  <a:srgbClr val="FFFF00"/>
                </a:solidFill>
              </a:rPr>
              <a:t>Value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project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for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our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003" y="639192"/>
            <a:ext cx="7920000" cy="576160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endParaRPr lang="cs-CZ" dirty="0"/>
          </a:p>
          <a:p>
            <a:pPr>
              <a:lnSpc>
                <a:spcPct val="105000"/>
              </a:lnSpc>
            </a:pPr>
            <a:r>
              <a:rPr lang="en-GB" sz="2000" dirty="0"/>
              <a:t>Pupils do not understand to mathematical language. However, we can not separate mathematics from its own language.</a:t>
            </a:r>
            <a:endParaRPr lang="cs-CZ" sz="2000" dirty="0"/>
          </a:p>
          <a:p>
            <a:pPr marL="0" indent="0" algn="r">
              <a:lnSpc>
                <a:spcPct val="105000"/>
              </a:lnSpc>
              <a:buNone/>
            </a:pPr>
            <a:r>
              <a:rPr lang="cs-CZ" sz="1400" dirty="0"/>
              <a:t>František Kuřina</a:t>
            </a:r>
          </a:p>
          <a:p>
            <a:pPr marL="0" indent="0" algn="r">
              <a:lnSpc>
                <a:spcPct val="105000"/>
              </a:lnSpc>
              <a:buNone/>
            </a:pPr>
            <a:endParaRPr lang="cs-CZ" sz="700" dirty="0"/>
          </a:p>
          <a:p>
            <a:pPr marL="0" indent="0" algn="r">
              <a:lnSpc>
                <a:spcPct val="105000"/>
              </a:lnSpc>
              <a:buNone/>
            </a:pPr>
            <a:endParaRPr lang="cs-CZ" sz="700" dirty="0"/>
          </a:p>
          <a:p>
            <a:pPr>
              <a:lnSpc>
                <a:spcPct val="105000"/>
              </a:lnSpc>
            </a:pPr>
            <a:r>
              <a:rPr lang="en-GB" sz="2000" dirty="0"/>
              <a:t>An ability to express a verbal task in language of images is connected with the whole essence of mathematics.</a:t>
            </a:r>
            <a:endParaRPr lang="cs-CZ" sz="2000" dirty="0"/>
          </a:p>
          <a:p>
            <a:pPr marL="0" indent="0" algn="r">
              <a:lnSpc>
                <a:spcPct val="105000"/>
              </a:lnSpc>
              <a:buNone/>
            </a:pPr>
            <a:r>
              <a:rPr lang="en-GB" sz="1400" dirty="0"/>
              <a:t>Eduard </a:t>
            </a:r>
            <a:r>
              <a:rPr lang="en-GB" sz="1400" dirty="0" err="1"/>
              <a:t>Čech</a:t>
            </a:r>
            <a:endParaRPr lang="cs-CZ" sz="1400" dirty="0"/>
          </a:p>
          <a:p>
            <a:pPr marL="0" indent="0" algn="r">
              <a:lnSpc>
                <a:spcPct val="105000"/>
              </a:lnSpc>
              <a:buNone/>
            </a:pPr>
            <a:endParaRPr lang="cs-CZ" sz="700" dirty="0"/>
          </a:p>
          <a:p>
            <a:pPr marL="0" indent="0" algn="r">
              <a:lnSpc>
                <a:spcPct val="105000"/>
              </a:lnSpc>
              <a:buNone/>
            </a:pPr>
            <a:endParaRPr lang="cs-CZ" sz="700" dirty="0"/>
          </a:p>
          <a:p>
            <a:pPr>
              <a:lnSpc>
                <a:spcPct val="105000"/>
              </a:lnSpc>
            </a:pPr>
            <a:r>
              <a:rPr lang="en-GB" sz="2000" dirty="0"/>
              <a:t>Geometric shapes are important tools for constructing logical structures of mathematical theories.</a:t>
            </a:r>
          </a:p>
          <a:p>
            <a:pPr algn="r">
              <a:lnSpc>
                <a:spcPct val="105000"/>
              </a:lnSpc>
              <a:buNone/>
            </a:pPr>
            <a:r>
              <a:rPr lang="en-GB" sz="1400" dirty="0" err="1"/>
              <a:t>Ladislav</a:t>
            </a:r>
            <a:r>
              <a:rPr lang="en-GB" sz="1400" dirty="0"/>
              <a:t> </a:t>
            </a:r>
            <a:r>
              <a:rPr lang="en-GB" sz="1400" dirty="0" err="1"/>
              <a:t>Kvasz</a:t>
            </a:r>
            <a:endParaRPr lang="en-GB" sz="1400" dirty="0"/>
          </a:p>
        </p:txBody>
      </p:sp>
      <p:sp>
        <p:nvSpPr>
          <p:cNvPr id="7" name="Obdélník 6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5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7920000" cy="4351337"/>
          </a:xfrm>
        </p:spPr>
        <p:txBody>
          <a:bodyPr/>
          <a:lstStyle/>
          <a:p>
            <a:pPr algn="ctr"/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/>
              <a:t>Vă mulțumesc pentru atenție</a:t>
            </a:r>
          </a:p>
        </p:txBody>
      </p:sp>
    </p:spTree>
    <p:extLst>
      <p:ext uri="{BB962C8B-B14F-4D97-AF65-F5344CB8AC3E}">
        <p14:creationId xmlns:p14="http://schemas.microsoft.com/office/powerpoint/2010/main" val="7099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8640000" cy="4351337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research</a:t>
            </a:r>
            <a:endParaRPr lang="cs-CZ" sz="2400" dirty="0"/>
          </a:p>
          <a:p>
            <a:r>
              <a:rPr lang="cs-CZ" sz="2400" i="1" dirty="0" err="1" smtClean="0"/>
              <a:t>Tessellations</a:t>
            </a:r>
            <a:r>
              <a:rPr lang="cs-CZ" sz="2400" i="1" dirty="0" smtClean="0"/>
              <a:t> Project</a:t>
            </a:r>
            <a:r>
              <a:rPr lang="cs-CZ" sz="2400" dirty="0" smtClean="0"/>
              <a:t> as part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research</a:t>
            </a:r>
            <a:endParaRPr lang="cs-CZ" sz="2400" dirty="0"/>
          </a:p>
          <a:p>
            <a:r>
              <a:rPr lang="cs-CZ" sz="2400" dirty="0" err="1" smtClean="0"/>
              <a:t>Phases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(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examples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 err="1" smtClean="0"/>
              <a:t>Evaluation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</a:t>
            </a:r>
            <a:endParaRPr lang="cs-CZ" sz="2400" dirty="0"/>
          </a:p>
          <a:p>
            <a:r>
              <a:rPr lang="cs-CZ" sz="2400" dirty="0" err="1" smtClean="0"/>
              <a:t>Value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cs-CZ" sz="2400" dirty="0" err="1" smtClean="0"/>
              <a:t>research</a:t>
            </a:r>
            <a:endParaRPr lang="cs-CZ" sz="2400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err="1" smtClean="0">
                <a:solidFill>
                  <a:srgbClr val="FFFF00"/>
                </a:solidFill>
              </a:rPr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dirty="0" smtClean="0"/>
              <a:t>1)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7920000" cy="483833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topic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my </a:t>
            </a:r>
            <a:r>
              <a:rPr lang="cs-CZ" sz="2000" dirty="0" err="1" smtClean="0"/>
              <a:t>disertation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i="1" dirty="0" err="1" smtClean="0"/>
              <a:t>Evaluation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nonverbal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elements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lower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secondary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school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textbooks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context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didactic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transformation</a:t>
            </a:r>
            <a:r>
              <a:rPr lang="cs-CZ" sz="2000" i="1" dirty="0" smtClean="0"/>
              <a:t>. </a:t>
            </a:r>
            <a:br>
              <a:rPr lang="cs-CZ" sz="2000" i="1" dirty="0" smtClean="0"/>
            </a:br>
            <a:endParaRPr lang="cs-CZ" sz="2000" i="1" dirty="0"/>
          </a:p>
          <a:p>
            <a:pPr>
              <a:lnSpc>
                <a:spcPct val="105000"/>
              </a:lnSpc>
            </a:pPr>
            <a:r>
              <a:rPr lang="cs-CZ" sz="2000" dirty="0" err="1" smtClean="0"/>
              <a:t>Nonverbal</a:t>
            </a:r>
            <a:r>
              <a:rPr lang="cs-CZ" sz="2000" dirty="0" smtClean="0"/>
              <a:t> </a:t>
            </a:r>
            <a:r>
              <a:rPr lang="cs-CZ" sz="2000" dirty="0" err="1" smtClean="0"/>
              <a:t>elements</a:t>
            </a:r>
            <a:r>
              <a:rPr lang="cs-CZ" sz="2000" dirty="0" smtClean="0"/>
              <a:t> are </a:t>
            </a:r>
            <a:r>
              <a:rPr lang="cs-CZ" sz="2000" dirty="0" err="1" smtClean="0"/>
              <a:t>e.g</a:t>
            </a:r>
            <a:r>
              <a:rPr lang="cs-CZ" sz="2000" dirty="0" smtClean="0"/>
              <a:t>.:</a:t>
            </a:r>
            <a:endParaRPr lang="cs-CZ" sz="2000" dirty="0"/>
          </a:p>
          <a:p>
            <a:pPr lvl="1">
              <a:lnSpc>
                <a:spcPct val="105000"/>
              </a:lnSpc>
            </a:pPr>
            <a:r>
              <a:rPr lang="cs-CZ" sz="2000" dirty="0" err="1" smtClean="0"/>
              <a:t>images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geometrical</a:t>
            </a:r>
            <a:r>
              <a:rPr lang="cs-CZ" sz="2000" dirty="0" smtClean="0"/>
              <a:t> </a:t>
            </a:r>
            <a:r>
              <a:rPr lang="cs-CZ" sz="2000" dirty="0" err="1" smtClean="0"/>
              <a:t>objecs</a:t>
            </a:r>
            <a:r>
              <a:rPr lang="cs-CZ" sz="2000" dirty="0" smtClean="0"/>
              <a:t>,</a:t>
            </a:r>
            <a:endParaRPr lang="cs-CZ" sz="2000" dirty="0"/>
          </a:p>
          <a:p>
            <a:pPr lvl="1">
              <a:lnSpc>
                <a:spcPct val="105000"/>
              </a:lnSpc>
            </a:pPr>
            <a:r>
              <a:rPr lang="cs-CZ" sz="2000" dirty="0" err="1" smtClean="0"/>
              <a:t>geometrical</a:t>
            </a:r>
            <a:r>
              <a:rPr lang="cs-CZ" sz="2000" dirty="0" smtClean="0"/>
              <a:t> </a:t>
            </a:r>
            <a:r>
              <a:rPr lang="cs-CZ" sz="2000" dirty="0" err="1" smtClean="0"/>
              <a:t>constructions</a:t>
            </a:r>
            <a:r>
              <a:rPr lang="cs-CZ" sz="2000" dirty="0" smtClean="0"/>
              <a:t>.</a:t>
            </a:r>
            <a:endParaRPr lang="cs-CZ" sz="2000" dirty="0"/>
          </a:p>
          <a:p>
            <a:pPr>
              <a:lnSpc>
                <a:spcPct val="105000"/>
              </a:lnSpc>
            </a:pPr>
            <a:r>
              <a:rPr lang="cs-CZ" sz="2000" dirty="0" err="1" smtClean="0"/>
              <a:t>Our</a:t>
            </a:r>
            <a:r>
              <a:rPr lang="cs-CZ" sz="2000" dirty="0" smtClean="0"/>
              <a:t> </a:t>
            </a:r>
            <a:r>
              <a:rPr lang="cs-CZ" sz="2000" dirty="0" err="1" smtClean="0"/>
              <a:t>work</a:t>
            </a:r>
            <a:r>
              <a:rPr lang="cs-CZ" sz="2000" dirty="0" smtClean="0"/>
              <a:t> </a:t>
            </a:r>
            <a:r>
              <a:rPr lang="cs-CZ" sz="2000" dirty="0" err="1" smtClean="0"/>
              <a:t>includes</a:t>
            </a:r>
            <a:r>
              <a:rPr lang="cs-CZ" sz="2000" dirty="0" smtClean="0"/>
              <a:t>: </a:t>
            </a:r>
            <a:endParaRPr lang="cs-CZ" sz="2000" dirty="0"/>
          </a:p>
          <a:p>
            <a:pPr lvl="1">
              <a:lnSpc>
                <a:spcPct val="105000"/>
              </a:lnSpc>
            </a:pPr>
            <a:r>
              <a:rPr lang="cs-CZ" sz="2000" dirty="0" err="1" smtClean="0"/>
              <a:t>quantitative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system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categories</a:t>
            </a:r>
            <a:endParaRPr lang="cs-CZ" sz="2000" dirty="0"/>
          </a:p>
          <a:p>
            <a:pPr lvl="1">
              <a:lnSpc>
                <a:spcPct val="105000"/>
              </a:lnSpc>
            </a:pPr>
            <a:r>
              <a:rPr lang="cs-CZ" sz="2000" dirty="0" err="1" smtClean="0"/>
              <a:t>qualitative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pupils</a:t>
            </a:r>
            <a:r>
              <a:rPr lang="en-US" sz="2000" dirty="0" smtClean="0"/>
              <a:t>’</a:t>
            </a:r>
            <a:r>
              <a:rPr lang="cs-CZ" sz="2000" dirty="0" smtClean="0"/>
              <a:t> </a:t>
            </a:r>
            <a:r>
              <a:rPr lang="cs-CZ" sz="2000" dirty="0" err="1" smtClean="0"/>
              <a:t>perception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nonverbal</a:t>
            </a:r>
            <a:r>
              <a:rPr lang="cs-CZ" sz="2000" dirty="0" smtClean="0"/>
              <a:t> </a:t>
            </a:r>
            <a:r>
              <a:rPr lang="cs-CZ" sz="2000" dirty="0" err="1" smtClean="0"/>
              <a:t>elements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1) </a:t>
            </a:r>
            <a:r>
              <a:rPr lang="cs-CZ" b="1" dirty="0" err="1" smtClean="0">
                <a:solidFill>
                  <a:srgbClr val="FFFF00"/>
                </a:solidFill>
              </a:rPr>
              <a:t>Our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1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Nonverbal</a:t>
            </a:r>
            <a:r>
              <a:rPr lang="cs-CZ" dirty="0" smtClean="0"/>
              <a:t> </a:t>
            </a:r>
            <a:r>
              <a:rPr lang="cs-CZ" dirty="0" err="1" smtClean="0"/>
              <a:t>elements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7920000" cy="4351337"/>
          </a:xfrm>
        </p:spPr>
        <p:txBody>
          <a:bodyPr>
            <a:normAutofit/>
          </a:bodyPr>
          <a:lstStyle/>
          <a:p>
            <a:endParaRPr lang="cs-CZ" sz="2200" dirty="0" smtClean="0"/>
          </a:p>
          <a:p>
            <a:r>
              <a:rPr lang="cs-CZ" sz="2200" dirty="0" smtClean="0"/>
              <a:t>Are </a:t>
            </a:r>
            <a:r>
              <a:rPr lang="cs-CZ" sz="2200" dirty="0" err="1" smtClean="0"/>
              <a:t>understood</a:t>
            </a:r>
            <a:r>
              <a:rPr lang="cs-CZ" sz="2200" dirty="0" smtClean="0"/>
              <a:t> as </a:t>
            </a:r>
            <a:r>
              <a:rPr lang="cs-CZ" sz="2200" dirty="0" err="1" smtClean="0"/>
              <a:t>visual</a:t>
            </a:r>
            <a:r>
              <a:rPr lang="cs-CZ" sz="2200" dirty="0" smtClean="0"/>
              <a:t> </a:t>
            </a:r>
            <a:r>
              <a:rPr lang="cs-CZ" sz="2200" dirty="0" err="1" smtClean="0"/>
              <a:t>representations</a:t>
            </a:r>
            <a:r>
              <a:rPr lang="cs-CZ" sz="2200" dirty="0" smtClean="0"/>
              <a:t>. </a:t>
            </a:r>
            <a:endParaRPr lang="cs-CZ" sz="2200" dirty="0"/>
          </a:p>
          <a:p>
            <a:endParaRPr lang="cs-CZ" sz="2200" dirty="0"/>
          </a:p>
          <a:p>
            <a:r>
              <a:rPr lang="cs-CZ" sz="2200" dirty="0" err="1" smtClean="0"/>
              <a:t>Both</a:t>
            </a:r>
            <a:r>
              <a:rPr lang="cs-CZ" sz="2200" dirty="0" smtClean="0"/>
              <a:t> static and </a:t>
            </a:r>
            <a:r>
              <a:rPr lang="cs-CZ" sz="2200" dirty="0" err="1" smtClean="0"/>
              <a:t>dynamic</a:t>
            </a:r>
            <a:r>
              <a:rPr lang="cs-CZ" sz="2200" dirty="0" smtClean="0"/>
              <a:t> </a:t>
            </a:r>
            <a:r>
              <a:rPr lang="cs-CZ" sz="2200" dirty="0" err="1" smtClean="0"/>
              <a:t>figures</a:t>
            </a:r>
            <a:r>
              <a:rPr lang="cs-CZ" sz="2200" dirty="0" smtClean="0"/>
              <a:t>. </a:t>
            </a:r>
            <a:endParaRPr lang="cs-CZ" sz="2200" dirty="0"/>
          </a:p>
          <a:p>
            <a:endParaRPr lang="cs-CZ" sz="2200" dirty="0"/>
          </a:p>
          <a:p>
            <a:r>
              <a:rPr lang="cs-CZ" sz="2200" dirty="0" err="1" smtClean="0"/>
              <a:t>Enable</a:t>
            </a:r>
            <a:r>
              <a:rPr lang="cs-CZ" sz="2200" dirty="0" smtClean="0"/>
              <a:t> </a:t>
            </a:r>
            <a:r>
              <a:rPr lang="cs-CZ" sz="2200" dirty="0" err="1" smtClean="0"/>
              <a:t>us</a:t>
            </a:r>
            <a:r>
              <a:rPr lang="cs-CZ" sz="2200" dirty="0" smtClean="0"/>
              <a:t> to display </a:t>
            </a:r>
            <a:r>
              <a:rPr lang="cs-CZ" sz="2200" dirty="0" err="1" smtClean="0"/>
              <a:t>difficult</a:t>
            </a:r>
            <a:r>
              <a:rPr lang="cs-CZ" sz="2200" dirty="0" smtClean="0"/>
              <a:t> </a:t>
            </a:r>
            <a:r>
              <a:rPr lang="cs-CZ" sz="2200" dirty="0" err="1" smtClean="0"/>
              <a:t>mathematical</a:t>
            </a:r>
            <a:r>
              <a:rPr lang="cs-CZ" sz="2200" dirty="0" smtClean="0"/>
              <a:t> </a:t>
            </a:r>
            <a:r>
              <a:rPr lang="cs-CZ" sz="2200" dirty="0" err="1" smtClean="0"/>
              <a:t>phenomena</a:t>
            </a:r>
            <a:r>
              <a:rPr lang="cs-CZ" sz="2200" dirty="0" smtClean="0"/>
              <a:t> in case </a:t>
            </a:r>
            <a:r>
              <a:rPr lang="cs-CZ" sz="2200" dirty="0" err="1" smtClean="0"/>
              <a:t>we</a:t>
            </a:r>
            <a:r>
              <a:rPr lang="cs-CZ" sz="2200" dirty="0" smtClean="0"/>
              <a:t> </a:t>
            </a:r>
            <a:r>
              <a:rPr lang="cs-CZ" sz="2200" dirty="0" err="1" smtClean="0"/>
              <a:t>want</a:t>
            </a:r>
            <a:r>
              <a:rPr lang="cs-CZ" sz="2200" dirty="0" smtClean="0"/>
              <a:t> to </a:t>
            </a:r>
            <a:r>
              <a:rPr lang="cs-CZ" sz="2200" dirty="0" err="1" smtClean="0"/>
              <a:t>highlight</a:t>
            </a:r>
            <a:r>
              <a:rPr lang="cs-CZ" sz="2200" dirty="0" smtClean="0"/>
              <a:t> </a:t>
            </a:r>
            <a:r>
              <a:rPr lang="cs-CZ" sz="2200" dirty="0" err="1" smtClean="0"/>
              <a:t>only</a:t>
            </a:r>
            <a:r>
              <a:rPr lang="cs-CZ" sz="2200" dirty="0" smtClean="0"/>
              <a:t> </a:t>
            </a:r>
            <a:r>
              <a:rPr lang="cs-CZ" sz="2200" dirty="0" err="1" smtClean="0"/>
              <a:t>important</a:t>
            </a:r>
            <a:r>
              <a:rPr lang="cs-CZ" sz="2200" dirty="0" smtClean="0"/>
              <a:t> </a:t>
            </a:r>
            <a:r>
              <a:rPr lang="cs-CZ" sz="2200" dirty="0" err="1" smtClean="0"/>
              <a:t>features</a:t>
            </a:r>
            <a:r>
              <a:rPr lang="cs-CZ" sz="2200" dirty="0" smtClean="0"/>
              <a:t>, </a:t>
            </a:r>
            <a:r>
              <a:rPr lang="cs-CZ" sz="2200" dirty="0" err="1" smtClean="0"/>
              <a:t>without</a:t>
            </a:r>
            <a:r>
              <a:rPr lang="cs-CZ" sz="2200" dirty="0" smtClean="0"/>
              <a:t> </a:t>
            </a:r>
            <a:r>
              <a:rPr lang="cs-CZ" sz="2200" dirty="0" err="1" smtClean="0"/>
              <a:t>interrupting</a:t>
            </a:r>
            <a:r>
              <a:rPr lang="cs-CZ" sz="2200" dirty="0" smtClean="0"/>
              <a:t> </a:t>
            </a:r>
            <a:r>
              <a:rPr lang="cs-CZ" sz="2200" dirty="0" err="1" smtClean="0"/>
              <a:t>their</a:t>
            </a:r>
            <a:r>
              <a:rPr lang="cs-CZ" sz="2200" dirty="0" smtClean="0"/>
              <a:t> </a:t>
            </a:r>
            <a:r>
              <a:rPr lang="cs-CZ" sz="2200" dirty="0" err="1" smtClean="0"/>
              <a:t>complicated</a:t>
            </a:r>
            <a:r>
              <a:rPr lang="cs-CZ" sz="2200" dirty="0" smtClean="0"/>
              <a:t> </a:t>
            </a:r>
            <a:r>
              <a:rPr lang="cs-CZ" sz="2200" dirty="0" err="1" smtClean="0"/>
              <a:t>structure</a:t>
            </a:r>
            <a:r>
              <a:rPr lang="cs-CZ" sz="2200" dirty="0" smtClean="0"/>
              <a:t>. </a:t>
            </a:r>
            <a:endParaRPr lang="cs-CZ" sz="2200" dirty="0"/>
          </a:p>
        </p:txBody>
      </p:sp>
      <p:sp>
        <p:nvSpPr>
          <p:cNvPr id="5" name="Obdélník 4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1) </a:t>
            </a:r>
            <a:r>
              <a:rPr lang="cs-CZ" b="1" dirty="0" err="1" smtClean="0">
                <a:solidFill>
                  <a:srgbClr val="FFFF00"/>
                </a:solidFill>
              </a:rPr>
              <a:t>Our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9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Research</a:t>
            </a:r>
            <a:r>
              <a:rPr lang="cs-CZ" dirty="0" smtClean="0"/>
              <a:t> on </a:t>
            </a:r>
            <a:r>
              <a:rPr lang="cs-CZ" dirty="0" err="1" smtClean="0"/>
              <a:t>pictures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79200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Nonverbal elements belong to a wide area called research on pictures</a:t>
            </a:r>
          </a:p>
          <a:p>
            <a:pPr marL="0" indent="0">
              <a:buNone/>
            </a:pPr>
            <a:r>
              <a:rPr lang="en-GB" dirty="0" smtClean="0"/>
              <a:t>Several authors focus on nonverbal elements from various points of view: </a:t>
            </a:r>
          </a:p>
          <a:p>
            <a:r>
              <a:rPr lang="en-GB" sz="2000" dirty="0" smtClean="0"/>
              <a:t>Goldsmith – literacy</a:t>
            </a:r>
          </a:p>
          <a:p>
            <a:r>
              <a:rPr lang="en-GB" sz="2000" dirty="0" smtClean="0"/>
              <a:t>Levin – cognitive strategies when working with the elements</a:t>
            </a:r>
          </a:p>
          <a:p>
            <a:r>
              <a:rPr lang="en-GB" sz="2000" dirty="0" err="1" smtClean="0"/>
              <a:t>Schallert</a:t>
            </a:r>
            <a:r>
              <a:rPr lang="en-GB" sz="2000" dirty="0" smtClean="0"/>
              <a:t> – relation to text</a:t>
            </a:r>
          </a:p>
          <a:p>
            <a:r>
              <a:rPr lang="en-GB" sz="2000" dirty="0" err="1" smtClean="0"/>
              <a:t>Moraová</a:t>
            </a:r>
            <a:r>
              <a:rPr lang="en-GB" sz="2000" dirty="0" smtClean="0"/>
              <a:t> – multiculturalism and gender</a:t>
            </a:r>
          </a:p>
          <a:p>
            <a:r>
              <a:rPr lang="en-GB" sz="2000" dirty="0" err="1" smtClean="0"/>
              <a:t>Ballstaedt</a:t>
            </a:r>
            <a:r>
              <a:rPr lang="en-GB" sz="2000" dirty="0" smtClean="0"/>
              <a:t>, Evans – topology and quality of the figures</a:t>
            </a:r>
          </a:p>
          <a:p>
            <a:r>
              <a:rPr lang="en-GB" sz="2000" dirty="0" err="1" smtClean="0"/>
              <a:t>Peeck</a:t>
            </a:r>
            <a:r>
              <a:rPr lang="en-GB" sz="2000" dirty="0" smtClean="0"/>
              <a:t> – additional qualities like beauty or </a:t>
            </a:r>
            <a:r>
              <a:rPr lang="en-GB" sz="2000" dirty="0" err="1" smtClean="0"/>
              <a:t>esthetic</a:t>
            </a:r>
            <a:endParaRPr lang="en-GB" sz="2000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1) </a:t>
            </a:r>
            <a:r>
              <a:rPr lang="cs-CZ" b="1" dirty="0" err="1" smtClean="0">
                <a:solidFill>
                  <a:srgbClr val="FFFF00"/>
                </a:solidFill>
              </a:rPr>
              <a:t>Our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2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GB" sz="2400" dirty="0" smtClean="0"/>
              <a:t>Two of our research questions are following:</a:t>
            </a:r>
          </a:p>
          <a:p>
            <a:pPr>
              <a:lnSpc>
                <a:spcPct val="105000"/>
              </a:lnSpc>
            </a:pPr>
            <a:endParaRPr lang="en-GB" sz="2400" dirty="0" smtClean="0"/>
          </a:p>
          <a:p>
            <a:pPr lvl="1">
              <a:lnSpc>
                <a:spcPct val="105000"/>
              </a:lnSpc>
            </a:pPr>
            <a:r>
              <a:rPr lang="en-GB" sz="2400" dirty="0" smtClean="0"/>
              <a:t>To what extend can pupils extract important pieces of information from given images?  </a:t>
            </a:r>
          </a:p>
          <a:p>
            <a:pPr lvl="1">
              <a:lnSpc>
                <a:spcPct val="105000"/>
              </a:lnSpc>
            </a:pP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lnSpc>
                <a:spcPct val="105000"/>
              </a:lnSpc>
            </a:pP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GB" sz="2400" dirty="0" smtClean="0"/>
              <a:t>To what extend can pupils create an image following given information.</a:t>
            </a:r>
          </a:p>
          <a:p>
            <a:pPr>
              <a:lnSpc>
                <a:spcPct val="105000"/>
              </a:lnSpc>
            </a:pPr>
            <a:endParaRPr lang="en-GB" dirty="0" smtClean="0"/>
          </a:p>
          <a:p>
            <a:pPr marL="0" indent="0">
              <a:lnSpc>
                <a:spcPct val="105000"/>
              </a:lnSpc>
              <a:buNone/>
            </a:pP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10014012" y="0"/>
            <a:ext cx="2177988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/>
              <a:t>Outline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dirty="0"/>
          </a:p>
          <a:p>
            <a:r>
              <a:rPr lang="cs-CZ" b="1" dirty="0" smtClean="0">
                <a:solidFill>
                  <a:srgbClr val="FFFF00"/>
                </a:solidFill>
              </a:rPr>
              <a:t>1) </a:t>
            </a:r>
            <a:r>
              <a:rPr lang="cs-CZ" b="1" dirty="0" err="1" smtClean="0">
                <a:solidFill>
                  <a:srgbClr val="FFFF00"/>
                </a:solidFill>
              </a:rPr>
              <a:t>Our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research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i="1" dirty="0" err="1" smtClean="0"/>
              <a:t>Tessellations</a:t>
            </a:r>
            <a:r>
              <a:rPr lang="cs-CZ" i="1" dirty="0" smtClean="0"/>
              <a:t> </a:t>
            </a:r>
            <a:r>
              <a:rPr lang="cs-CZ" i="1" dirty="0"/>
              <a:t>Project </a:t>
            </a:r>
            <a:r>
              <a:rPr lang="cs-CZ" dirty="0"/>
              <a:t>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3) </a:t>
            </a:r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)</a:t>
            </a:r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4)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dirty="0" smtClean="0"/>
              <a:t>5)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1282</TotalTime>
  <Words>895</Words>
  <Application>Microsoft Office PowerPoint</Application>
  <PresentationFormat>Širokoúhlá obrazovka</PresentationFormat>
  <Paragraphs>529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Schoolbook</vt:lpstr>
      <vt:lpstr>Wingdings 2</vt:lpstr>
      <vt:lpstr>View</vt:lpstr>
      <vt:lpstr> Tessellations in lower secondary school classes</vt:lpstr>
      <vt:lpstr>Prezentace aplikace PowerPoint</vt:lpstr>
      <vt:lpstr>Prezentace aplikace PowerPoint</vt:lpstr>
      <vt:lpstr>Prezentace aplikace PowerPoint</vt:lpstr>
      <vt:lpstr>Outline</vt:lpstr>
      <vt:lpstr>Our research</vt:lpstr>
      <vt:lpstr>Nonverbal elements</vt:lpstr>
      <vt:lpstr>Research on pictures</vt:lpstr>
      <vt:lpstr>Our research</vt:lpstr>
      <vt:lpstr>Our research</vt:lpstr>
      <vt:lpstr>Our research</vt:lpstr>
      <vt:lpstr>Our research</vt:lpstr>
      <vt:lpstr>Tessellations Project as part of our research</vt:lpstr>
      <vt:lpstr>Tessellations Project as part of our research</vt:lpstr>
      <vt:lpstr>Tessellations Project as part of our research</vt:lpstr>
      <vt:lpstr>Phases of the project</vt:lpstr>
      <vt:lpstr>Motivation</vt:lpstr>
      <vt:lpstr>Training</vt:lpstr>
      <vt:lpstr>Training</vt:lpstr>
      <vt:lpstr>Training</vt:lpstr>
      <vt:lpstr>Training</vt:lpstr>
      <vt:lpstr>Training</vt:lpstr>
      <vt:lpstr>Training</vt:lpstr>
      <vt:lpstr>Working with GeoGebra</vt:lpstr>
      <vt:lpstr>Working with GeoGebra</vt:lpstr>
      <vt:lpstr>Manufacturing of tessellations</vt:lpstr>
      <vt:lpstr>Manufacturing of tessellations</vt:lpstr>
      <vt:lpstr>Manufacturing of tessellations</vt:lpstr>
      <vt:lpstr>Manufacturing of tessellations</vt:lpstr>
      <vt:lpstr>Evaluation</vt:lpstr>
      <vt:lpstr>Evaluation</vt:lpstr>
      <vt:lpstr>Evaluation</vt:lpstr>
      <vt:lpstr>Evaluation</vt:lpstr>
      <vt:lpstr>Evaluation</vt:lpstr>
      <vt:lpstr>Evaluation</vt:lpstr>
      <vt:lpstr>Eight key competences</vt:lpstr>
      <vt:lpstr>Eight key competences</vt:lpstr>
      <vt:lpstr>Benefits for teachers</vt:lpstr>
      <vt:lpstr>Value of the project for our research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Tessellations in lower secondary school classes</dc:title>
  <dc:creator>Martin</dc:creator>
  <cp:lastModifiedBy>Martin Günzel</cp:lastModifiedBy>
  <cp:revision>83</cp:revision>
  <dcterms:created xsi:type="dcterms:W3CDTF">2016-08-21T12:44:49Z</dcterms:created>
  <dcterms:modified xsi:type="dcterms:W3CDTF">2016-09-09T05:36:21Z</dcterms:modified>
</cp:coreProperties>
</file>