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248" r:id="rId1"/>
  </p:sldMasterIdLst>
  <p:notesMasterIdLst>
    <p:notesMasterId r:id="rId16"/>
  </p:notesMasterIdLst>
  <p:sldIdLst>
    <p:sldId id="256" r:id="rId2"/>
    <p:sldId id="257" r:id="rId3"/>
    <p:sldId id="298" r:id="rId4"/>
    <p:sldId id="299" r:id="rId5"/>
    <p:sldId id="305" r:id="rId6"/>
    <p:sldId id="306" r:id="rId7"/>
    <p:sldId id="307" r:id="rId8"/>
    <p:sldId id="309" r:id="rId9"/>
    <p:sldId id="312" r:id="rId10"/>
    <p:sldId id="310" r:id="rId11"/>
    <p:sldId id="311" r:id="rId12"/>
    <p:sldId id="313" r:id="rId13"/>
    <p:sldId id="314" r:id="rId14"/>
    <p:sldId id="27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2394" autoAdjust="0"/>
  </p:normalViewPr>
  <p:slideViewPr>
    <p:cSldViewPr>
      <p:cViewPr>
        <p:scale>
          <a:sx n="112" d="100"/>
          <a:sy n="112" d="100"/>
        </p:scale>
        <p:origin x="-150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4515-CE78-4834-8A46-BF413B264ECB}" type="datetimeFigureOut">
              <a:rPr lang="he-IL" smtClean="0"/>
              <a:pPr/>
              <a:t>ח'/אלול/תשע"ו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BFE72EB-F968-4D29-B116-9E20E3FE4F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87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686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6543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5422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E72EB-F968-4D29-B116-9E20E3FE4FEB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425-2F29-4C13-8C7F-96FEA1532512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2CE4-ECF4-4BC1-B151-EC796BF6077D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A6F-2819-4D38-B5BF-0664971D5A70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3862-CE1A-424E-83FA-6EDD5DE768B7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3806-F752-4620-AD45-A49A8270752B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5549-3CA2-4711-98C4-691C5B54DBEF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7CA6-A072-40FE-983C-C9A122100B38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6B20-B51F-4DF2-AB53-9FE1C3B117A8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48EA-D996-40F2-BCC9-7F55F1674155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A75-4CED-431D-A913-A1EDF08E5A41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196E-9303-49F2-B193-D932F3FB0086}" type="datetime8">
              <a:rPr lang="he-IL" smtClean="0"/>
              <a:pPr/>
              <a:t>11 ספטמבר 16</a:t>
            </a:fld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Gilboa, Kidron, Dreyfus PME37</a:t>
            </a:r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0950419-09A0-40C7-B909-636C817B448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Gilboa, Kidron, Dreyfus PME37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CE53F0-5428-4277-9DB2-CB9C1E78564E}" type="datetime8">
              <a:rPr lang="he-IL" smtClean="0"/>
              <a:pPr/>
              <a:t>11 ספטמבר 16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ybag.ebaghigh.cet.ac.il/content/player.aspx?manifest=/api/manifests/item/he/28c1d6d3-085b-4b8a-98fc-da1aba1726b5/#?page=content-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ybag.ebaghigh.cet.ac.il/content/player.aspx?manifest=/api/manifests/item/he/28c1d6d3-085b-4b8a-98fc-da1aba1726b5/#?page=content-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eginao@cet.ac.il" TargetMode="External"/><Relationship Id="rId2" Type="http://schemas.openxmlformats.org/officeDocument/2006/relationships/hyperlink" Target="mailto:anatolik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mybag.ebaghigh.cet.ac.il/content/player.aspx?manifest=/api/manifests/item/he/28c1d6d3-085b-4b8a-98fc-da1aba1726b5/#?page=content-1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bag.ebaghigh.cet.ac.il/content/player.aspx?manifest=/api/manifests/item/he/28c1d6d3-085b-4b8a-98fc-da1aba1726b5/#?page=content-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7772400" cy="2243335"/>
          </a:xfrm>
        </p:spPr>
        <p:txBody>
          <a:bodyPr>
            <a:normAutofit/>
          </a:bodyPr>
          <a:lstStyle/>
          <a:p>
            <a:pPr algn="ctr" rtl="0"/>
            <a:r>
              <a:rPr lang="en-GB" sz="4400" b="1" dirty="0"/>
              <a:t>The impact of digital tools on students' learning of geometry</a:t>
            </a:r>
            <a:r>
              <a:rPr lang="en-US" sz="4400" b="1" dirty="0"/>
              <a:t/>
            </a:r>
            <a:br>
              <a:rPr lang="en-US" sz="4400" b="1" dirty="0"/>
            </a:br>
            <a:endParaRPr lang="he-IL" sz="4400" dirty="0">
              <a:latin typeface="+mn-lt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8244408" cy="1440160"/>
          </a:xfrm>
        </p:spPr>
        <p:txBody>
          <a:bodyPr>
            <a:noAutofit/>
          </a:bodyPr>
          <a:lstStyle/>
          <a:p>
            <a:pPr algn="ctr"/>
            <a:r>
              <a:rPr lang="en-US" sz="2500" u="sng" dirty="0" smtClean="0"/>
              <a:t>Anatoli Kouropatov</a:t>
            </a:r>
            <a:r>
              <a:rPr lang="en-US" sz="2500" dirty="0" smtClean="0"/>
              <a:t>, Regina Ovodenko &amp; Sara Hershkovitz</a:t>
            </a:r>
          </a:p>
          <a:p>
            <a:pPr algn="ctr" rtl="0"/>
            <a:r>
              <a:rPr lang="en-US" sz="2500" dirty="0" smtClean="0"/>
              <a:t>The Center for Educational Technology (CET)</a:t>
            </a:r>
          </a:p>
          <a:p>
            <a:pPr algn="ctr"/>
            <a:r>
              <a:rPr lang="en-US" sz="2500" dirty="0" smtClean="0"/>
              <a:t>Israel</a:t>
            </a:r>
            <a:endParaRPr lang="he-IL" sz="2500" dirty="0"/>
          </a:p>
        </p:txBody>
      </p:sp>
      <p:sp>
        <p:nvSpPr>
          <p:cNvPr id="4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 rot="16200000">
            <a:off x="6987128" y="3174112"/>
            <a:ext cx="3600400" cy="365760"/>
          </a:xfrm>
        </p:spPr>
        <p:txBody>
          <a:bodyPr/>
          <a:lstStyle/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0950419-09A0-40C7-B909-636C817B4489}" type="slidenum">
              <a:rPr lang="he-IL" smtClean="0"/>
              <a:pPr/>
              <a:t>1</a:t>
            </a:fld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2771800" y="5857892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CADGME           2016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48385" y="476672"/>
            <a:ext cx="8214512" cy="710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 smtClean="0"/>
              <a:t>The </a:t>
            </a:r>
            <a:r>
              <a:rPr lang="en-US" sz="2800" b="1" u="sng" dirty="0" smtClean="0">
                <a:hlinkClick r:id="rId3"/>
              </a:rPr>
              <a:t>activity</a:t>
            </a:r>
            <a:r>
              <a:rPr lang="en-US" sz="2800" u="sng" dirty="0" smtClean="0"/>
              <a:t> (</a:t>
            </a:r>
            <a:r>
              <a:rPr lang="en-US" sz="2800" u="sng" dirty="0" smtClean="0">
                <a:solidFill>
                  <a:srgbClr val="00B050"/>
                </a:solidFill>
              </a:rPr>
              <a:t>dynamic</a:t>
            </a:r>
            <a:r>
              <a:rPr lang="en-US" sz="2800" u="sng" dirty="0" smtClean="0"/>
              <a:t>):</a:t>
            </a:r>
          </a:p>
          <a:p>
            <a:pPr algn="l" rtl="0"/>
            <a:r>
              <a:rPr lang="en-US" sz="2800" dirty="0" smtClean="0"/>
              <a:t>For each of the figures, determine:</a:t>
            </a:r>
          </a:p>
          <a:p>
            <a:pPr algn="l" rtl="0"/>
            <a:r>
              <a:rPr lang="en-US" sz="2800" dirty="0" smtClean="0"/>
              <a:t>It is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definitely a </a:t>
            </a:r>
            <a:r>
              <a:rPr lang="en-US" sz="2800" dirty="0" smtClean="0"/>
              <a:t>kite; </a:t>
            </a:r>
          </a:p>
          <a:p>
            <a:pPr algn="l" rtl="0"/>
            <a:r>
              <a:rPr lang="en-US" sz="2800" dirty="0" smtClean="0"/>
              <a:t>It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could be </a:t>
            </a:r>
            <a:r>
              <a:rPr lang="en-US" sz="2800" dirty="0" smtClean="0"/>
              <a:t>a kite; </a:t>
            </a:r>
          </a:p>
          <a:p>
            <a:pPr algn="l" rtl="0"/>
            <a:r>
              <a:rPr lang="en-US" sz="2800" dirty="0" smtClean="0"/>
              <a:t>It is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definitely not </a:t>
            </a:r>
            <a:r>
              <a:rPr lang="en-US" sz="2800" dirty="0" smtClean="0"/>
              <a:t>a kite.</a:t>
            </a:r>
            <a:endParaRPr lang="en-US" sz="2800" dirty="0"/>
          </a:p>
          <a:p>
            <a:pPr algn="l" rtl="0"/>
            <a:r>
              <a:rPr lang="en-US" sz="2800" dirty="0" smtClean="0"/>
              <a:t>Explain your decision. </a:t>
            </a:r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257" y="3787502"/>
            <a:ext cx="4011755" cy="2257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2507729" cy="2127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4612"/>
            <a:ext cx="2757884" cy="2366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297" y="-155760"/>
            <a:ext cx="8229600" cy="557661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algn="ctr">
              <a:spcBef>
                <a:spcPct val="0"/>
              </a:spcBef>
              <a:defRPr sz="3000" b="1" spc="-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3500" dirty="0" smtClean="0"/>
              <a:t>Attempting </a:t>
            </a:r>
            <a:r>
              <a:rPr lang="en-US" sz="3500" dirty="0"/>
              <a:t>to define </a:t>
            </a:r>
            <a:r>
              <a:rPr lang="en-US" sz="3500" dirty="0" smtClean="0"/>
              <a:t>well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3925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51520" y="476672"/>
            <a:ext cx="8208912" cy="60170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 rtl="0"/>
            <a:r>
              <a:rPr lang="en-US" sz="2300" u="sng" dirty="0" smtClean="0"/>
              <a:t>From students’ works: examples of </a:t>
            </a:r>
            <a:r>
              <a:rPr lang="en-US" sz="2600" b="1" u="sng" dirty="0" smtClean="0">
                <a:solidFill>
                  <a:schemeClr val="accent3">
                    <a:lumMod val="75000"/>
                  </a:schemeClr>
                </a:solidFill>
              </a:rPr>
              <a:t>wrong answers</a:t>
            </a:r>
          </a:p>
          <a:p>
            <a:pPr algn="l" rtl="0"/>
            <a:endParaRPr lang="en-US" sz="1500" dirty="0" smtClean="0"/>
          </a:p>
          <a:p>
            <a:pPr algn="l" rtl="0"/>
            <a:r>
              <a:rPr lang="en-US" sz="2300" dirty="0" smtClean="0"/>
              <a:t>		  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endParaRPr lang="en-US" sz="2300" dirty="0" smtClean="0"/>
          </a:p>
          <a:p>
            <a:pPr algn="l" rtl="0"/>
            <a:r>
              <a:rPr lang="en-US" sz="2300" dirty="0" smtClean="0"/>
              <a:t>		    It is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definitely not </a:t>
            </a:r>
            <a:r>
              <a:rPr lang="en-US" sz="2300" dirty="0"/>
              <a:t>a</a:t>
            </a:r>
            <a:r>
              <a:rPr lang="en-US" sz="2300" dirty="0" smtClean="0"/>
              <a:t> kite</a:t>
            </a:r>
          </a:p>
          <a:p>
            <a:pPr algn="l" rtl="0"/>
            <a:endParaRPr lang="en-US" sz="2300" dirty="0"/>
          </a:p>
          <a:p>
            <a:pPr algn="l" rtl="0"/>
            <a:endParaRPr lang="en-US" sz="1500" dirty="0" smtClean="0"/>
          </a:p>
          <a:p>
            <a:pPr algn="l" rtl="0"/>
            <a:endParaRPr lang="en-US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Arguments: “</a:t>
            </a:r>
            <a:r>
              <a:rPr lang="en-US" sz="2300" i="1" dirty="0" smtClean="0"/>
              <a:t>It doesn’t suit the definition. The adjacent sides should be equal not opposite sides. It’s a parallelogram.”</a:t>
            </a:r>
          </a:p>
          <a:p>
            <a:pPr algn="l" rtl="0"/>
            <a:endParaRPr lang="en-US" sz="2300" i="1" dirty="0" smtClean="0"/>
          </a:p>
          <a:p>
            <a:pPr algn="l" rtl="0"/>
            <a:r>
              <a:rPr lang="en-US" sz="2300" dirty="0" smtClean="0"/>
              <a:t>		  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300" dirty="0"/>
              <a:t> 		</a:t>
            </a:r>
          </a:p>
          <a:p>
            <a:pPr algn="l" rtl="0"/>
            <a:r>
              <a:rPr lang="en-US" sz="2300" dirty="0"/>
              <a:t>		</a:t>
            </a:r>
            <a:r>
              <a:rPr lang="en-US" sz="2300" dirty="0" smtClean="0"/>
              <a:t>     It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could be </a:t>
            </a:r>
            <a:r>
              <a:rPr lang="en-US" sz="2300" dirty="0" smtClean="0"/>
              <a:t>a </a:t>
            </a:r>
            <a:r>
              <a:rPr lang="en-US" sz="2300" dirty="0"/>
              <a:t>kite</a:t>
            </a:r>
          </a:p>
          <a:p>
            <a:pPr algn="l" rtl="0"/>
            <a:endParaRPr lang="en-US" sz="2300" dirty="0"/>
          </a:p>
          <a:p>
            <a:pPr algn="l" rtl="0"/>
            <a:endParaRPr lang="en-US" sz="2300" dirty="0"/>
          </a:p>
          <a:p>
            <a:pPr algn="l" rtl="0"/>
            <a:r>
              <a:rPr lang="en-US" sz="2300" b="1" dirty="0"/>
              <a:t>Arguments</a:t>
            </a:r>
            <a:r>
              <a:rPr lang="en-US" sz="2300" b="1" dirty="0" smtClean="0"/>
              <a:t>: “</a:t>
            </a:r>
            <a:r>
              <a:rPr lang="en-US" sz="2300" i="1" dirty="0" smtClean="0"/>
              <a:t>It’s made of four equal sides. It could be a rhombus or square hence it could be kite because both of them have pairs of equal adjacent sides.”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11" y="908720"/>
            <a:ext cx="1890697" cy="1604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7" y="3485188"/>
            <a:ext cx="1828489" cy="1568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3297" y="-155760"/>
            <a:ext cx="8229600" cy="557661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algn="ctr">
              <a:spcBef>
                <a:spcPct val="0"/>
              </a:spcBef>
              <a:defRPr sz="3000" b="1" spc="-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3500" dirty="0" smtClean="0"/>
              <a:t>Attempting </a:t>
            </a:r>
            <a:r>
              <a:rPr lang="en-US" sz="3500" dirty="0"/>
              <a:t>to define </a:t>
            </a:r>
            <a:r>
              <a:rPr lang="en-US" sz="3500" dirty="0" smtClean="0"/>
              <a:t>well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7115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862" y="-17854"/>
            <a:ext cx="8531788" cy="752475"/>
          </a:xfrm>
          <a:prstGeom prst="rect">
            <a:avLst/>
          </a:prstGeom>
        </p:spPr>
        <p:txBody>
          <a:bodyPr/>
          <a:lstStyle/>
          <a:p>
            <a:pPr algn="l" rtl="0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3: </a:t>
            </a:r>
            <a:r>
              <a:rPr lang="en-US" sz="28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</a:t>
            </a:r>
            <a:r>
              <a:rPr lang="en-US" sz="28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definitions in problem solving </a:t>
            </a:r>
            <a:r>
              <a:rPr lang="en-US" sz="28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</a:p>
          <a:p>
            <a:pPr algn="l" rtl="0">
              <a:spcBef>
                <a:spcPct val="0"/>
              </a:spcBef>
              <a:defRPr/>
            </a:pPr>
            <a:r>
              <a:rPr lang="en-US" sz="28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sz="28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purpose of consolidating the concept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991984"/>
            <a:ext cx="7560840" cy="52937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500" u="sng" dirty="0" smtClean="0"/>
              <a:t>The </a:t>
            </a:r>
            <a:r>
              <a:rPr lang="en-US" sz="2500" b="1" u="sng" dirty="0" smtClean="0">
                <a:hlinkClick r:id="rId3"/>
              </a:rPr>
              <a:t>activity</a:t>
            </a:r>
            <a:r>
              <a:rPr lang="en-US" sz="2500" u="sng" dirty="0" smtClean="0"/>
              <a:t> (</a:t>
            </a:r>
            <a:r>
              <a:rPr lang="en-US" sz="2500" u="sng" dirty="0" smtClean="0">
                <a:solidFill>
                  <a:srgbClr val="00B050"/>
                </a:solidFill>
              </a:rPr>
              <a:t>dynamic</a:t>
            </a:r>
            <a:r>
              <a:rPr lang="en-US" sz="2500" u="sng" dirty="0" smtClean="0"/>
              <a:t>):</a:t>
            </a:r>
          </a:p>
          <a:p>
            <a:pPr algn="l" rtl="0"/>
            <a:r>
              <a:rPr lang="en-US" sz="3000" dirty="0" smtClean="0"/>
              <a:t>Why is this quadrilateral </a:t>
            </a:r>
            <a:r>
              <a:rPr lang="en-US" sz="3000" b="1" dirty="0">
                <a:solidFill>
                  <a:schemeClr val="accent3">
                    <a:lumMod val="75000"/>
                  </a:schemeClr>
                </a:solidFill>
              </a:rPr>
              <a:t>definitely not a </a:t>
            </a:r>
            <a:r>
              <a:rPr lang="en-US" sz="3000" dirty="0" smtClean="0"/>
              <a:t>kite?</a:t>
            </a:r>
          </a:p>
          <a:p>
            <a:pPr algn="l" rtl="0"/>
            <a:r>
              <a:rPr lang="en-US" sz="3000" dirty="0" smtClean="0"/>
              <a:t>You can use construction to help you.</a:t>
            </a:r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7488832" cy="436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5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2188" y="0"/>
            <a:ext cx="8229600" cy="75247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35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Conclusions</a:t>
            </a:r>
            <a:r>
              <a:rPr kumimoji="0" lang="en-US" sz="35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Rectangle 3"/>
          <p:cNvSpPr/>
          <p:nvPr/>
        </p:nvSpPr>
        <p:spPr>
          <a:xfrm>
            <a:off x="539552" y="1124744"/>
            <a:ext cx="78695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/>
              <a:t>1. How </a:t>
            </a:r>
            <a:r>
              <a:rPr lang="en-US" sz="3200" dirty="0"/>
              <a:t>does the process of concept </a:t>
            </a:r>
            <a:r>
              <a:rPr lang="en-US" sz="3200" dirty="0" smtClean="0"/>
              <a:t>definition</a:t>
            </a:r>
            <a:br>
              <a:rPr lang="en-US" sz="3200" dirty="0" smtClean="0"/>
            </a:br>
            <a:r>
              <a:rPr lang="en-US" sz="3200" dirty="0" smtClean="0"/>
              <a:t>    construction </a:t>
            </a:r>
            <a:r>
              <a:rPr lang="en-US" sz="3200" dirty="0"/>
              <a:t>occur in a student's mind? </a:t>
            </a:r>
            <a:endParaRPr lang="en-US" sz="3200" dirty="0" smtClean="0"/>
          </a:p>
          <a:p>
            <a:pPr algn="l" rtl="0"/>
            <a:r>
              <a:rPr lang="en-US" sz="3200" dirty="0" smtClean="0"/>
              <a:t>    What </a:t>
            </a:r>
            <a:r>
              <a:rPr lang="en-US" sz="3200" dirty="0"/>
              <a:t>is the cognitive path from </a:t>
            </a:r>
            <a:r>
              <a:rPr lang="en-US" sz="3200" dirty="0" smtClean="0"/>
              <a:t>concept</a:t>
            </a:r>
            <a:br>
              <a:rPr lang="en-US" sz="3200" dirty="0" smtClean="0"/>
            </a:br>
            <a:r>
              <a:rPr lang="en-US" sz="3200" dirty="0" smtClean="0"/>
              <a:t>    image </a:t>
            </a:r>
            <a:r>
              <a:rPr lang="en-US" sz="3200" dirty="0"/>
              <a:t>to concept definition</a:t>
            </a:r>
            <a:r>
              <a:rPr lang="en-US" sz="3200" dirty="0" smtClean="0"/>
              <a:t>?</a:t>
            </a:r>
          </a:p>
          <a:p>
            <a:pPr algn="l" rtl="0"/>
            <a:r>
              <a:rPr lang="en-US" sz="2400" dirty="0" smtClean="0"/>
              <a:t> </a:t>
            </a:r>
            <a:endParaRPr lang="en-US" sz="2400" dirty="0"/>
          </a:p>
          <a:p>
            <a:pPr algn="l" rtl="0"/>
            <a:r>
              <a:rPr lang="en-US" sz="3000" dirty="0"/>
              <a:t>2. What are the tools students use on the </a:t>
            </a:r>
            <a:r>
              <a:rPr lang="en-US" sz="3000" dirty="0" smtClean="0"/>
              <a:t>path</a:t>
            </a:r>
            <a:br>
              <a:rPr lang="en-US" sz="3000" dirty="0" smtClean="0"/>
            </a:br>
            <a:r>
              <a:rPr lang="en-US" sz="3000" dirty="0" smtClean="0"/>
              <a:t>     </a:t>
            </a:r>
            <a:r>
              <a:rPr lang="en-US" sz="3000" dirty="0"/>
              <a:t>and </a:t>
            </a:r>
            <a:r>
              <a:rPr lang="en-US" sz="3000" dirty="0" smtClean="0"/>
              <a:t>how do they use these tools in </a:t>
            </a:r>
            <a:r>
              <a:rPr lang="en-US" sz="3000" dirty="0"/>
              <a:t>an </a:t>
            </a:r>
            <a:endParaRPr lang="en-US" sz="3000" dirty="0" smtClean="0"/>
          </a:p>
          <a:p>
            <a:pPr algn="l" rtl="0"/>
            <a:r>
              <a:rPr lang="en-US" sz="3000" dirty="0"/>
              <a:t> </a:t>
            </a:r>
            <a:r>
              <a:rPr lang="en-US" sz="3000" dirty="0" smtClean="0"/>
              <a:t>    interactive </a:t>
            </a:r>
            <a:r>
              <a:rPr lang="en-US" sz="3000" dirty="0"/>
              <a:t>dynamic environment?   </a:t>
            </a:r>
          </a:p>
        </p:txBody>
      </p:sp>
    </p:spTree>
    <p:extLst>
      <p:ext uri="{BB962C8B-B14F-4D97-AF65-F5344CB8AC3E}">
        <p14:creationId xmlns:p14="http://schemas.microsoft.com/office/powerpoint/2010/main" val="1604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95604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</a:t>
            </a:r>
            <a:r>
              <a:rPr lang="en-US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hank you very much</a:t>
            </a:r>
            <a:endParaRPr lang="he-IL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כותרת משנה 5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hlinkClick r:id="rId2"/>
              </a:rPr>
              <a:t>anatoliko@gmail.com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he-IL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621761" y="5229200"/>
            <a:ext cx="3449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hlinkClick r:id="rId3"/>
              </a:rPr>
              <a:t>reginao@cet.ac.il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3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8229600" cy="7524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story</a:t>
            </a:r>
          </a:p>
        </p:txBody>
      </p:sp>
      <p:sp>
        <p:nvSpPr>
          <p:cNvPr id="6" name="Content Placeholder 22"/>
          <p:cNvSpPr txBox="1">
            <a:spLocks/>
          </p:cNvSpPr>
          <p:nvPr/>
        </p:nvSpPr>
        <p:spPr>
          <a:xfrm>
            <a:off x="0" y="636770"/>
            <a:ext cx="8531788" cy="6032590"/>
          </a:xfrm>
          <a:prstGeom prst="rect">
            <a:avLst/>
          </a:prstGeom>
        </p:spPr>
        <p:txBody>
          <a:bodyPr/>
          <a:lstStyle/>
          <a:p>
            <a:pPr marL="114300" lvl="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600" dirty="0" smtClean="0"/>
              <a:t>The </a:t>
            </a:r>
            <a:r>
              <a:rPr lang="en-US" sz="2600" dirty="0"/>
              <a:t>Center for Educational Technology (CET) developed a one-year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course</a:t>
            </a:r>
            <a:r>
              <a:rPr lang="en-US" sz="2600" dirty="0"/>
              <a:t> devoted to the subject of studying geometry using an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interactive online geometry environment</a:t>
            </a:r>
            <a:r>
              <a:rPr lang="en-US" sz="2600" dirty="0"/>
              <a:t>. </a:t>
            </a:r>
            <a:endParaRPr lang="en-US" sz="2600" dirty="0" smtClean="0"/>
          </a:p>
          <a:p>
            <a:pPr marL="114300" lvl="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600" dirty="0" smtClean="0"/>
              <a:t>The </a:t>
            </a:r>
            <a:r>
              <a:rPr lang="en-US" sz="2600" dirty="0"/>
              <a:t>course includes all necessary study material according to the </a:t>
            </a:r>
            <a:r>
              <a:rPr lang="en-US" sz="2600" b="1" dirty="0">
                <a:solidFill>
                  <a:srgbClr val="FF0000"/>
                </a:solidFill>
              </a:rPr>
              <a:t>curriculum</a:t>
            </a:r>
            <a:r>
              <a:rPr lang="en-US" sz="2600" dirty="0"/>
              <a:t> for the ninth grade. </a:t>
            </a:r>
            <a:r>
              <a:rPr lang="en-US" sz="2600" dirty="0" smtClean="0"/>
              <a:t>The </a:t>
            </a:r>
            <a:r>
              <a:rPr lang="en-US" sz="2600" dirty="0"/>
              <a:t>course is rich with activities, demonstrations, tools and dynamic labs (</a:t>
            </a:r>
            <a:r>
              <a:rPr lang="en-US" sz="2600" dirty="0" err="1"/>
              <a:t>Geogebra's</a:t>
            </a:r>
            <a:r>
              <a:rPr lang="en-US" sz="2600" dirty="0"/>
              <a:t> applets), allowing exploration of ideas. </a:t>
            </a:r>
            <a:endParaRPr lang="en-US" sz="2600" dirty="0" smtClean="0"/>
          </a:p>
          <a:p>
            <a:pPr marL="114300" lvl="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600" dirty="0" smtClean="0"/>
              <a:t>The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</a:rPr>
              <a:t>design</a:t>
            </a:r>
            <a:r>
              <a:rPr lang="en-US" sz="2600" dirty="0"/>
              <a:t> of the course is based on blended instruction (Horn &amp; </a:t>
            </a:r>
            <a:r>
              <a:rPr lang="en-US" sz="2600" dirty="0" err="1"/>
              <a:t>Staker</a:t>
            </a:r>
            <a:r>
              <a:rPr lang="en-US" sz="2600" dirty="0"/>
              <a:t>, 2015) and includes different didactic elements like individual work, work in groups, classroom discussions, flip-lessons, etc. The teacher can track student performance. </a:t>
            </a:r>
            <a:endParaRPr lang="en-US" sz="2600" dirty="0" smtClean="0"/>
          </a:p>
          <a:p>
            <a:pPr marL="114300" lvl="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600" dirty="0" smtClean="0"/>
              <a:t>We </a:t>
            </a:r>
            <a:r>
              <a:rPr lang="en-US" sz="2600" dirty="0"/>
              <a:t>also used this course for teaching </a:t>
            </a:r>
            <a:r>
              <a:rPr lang="en-US" sz="2600" b="1" dirty="0">
                <a:solidFill>
                  <a:srgbClr val="00B050"/>
                </a:solidFill>
              </a:rPr>
              <a:t>pre-service teachers </a:t>
            </a:r>
            <a:r>
              <a:rPr lang="en-US" sz="2600" dirty="0"/>
              <a:t>who specialize in teaching mathematics in </a:t>
            </a:r>
            <a:r>
              <a:rPr lang="en-US" sz="2600" dirty="0" smtClean="0"/>
              <a:t>middle school.</a:t>
            </a: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502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116632"/>
            <a:ext cx="8229600" cy="75247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Students' learning of definitions </a:t>
            </a:r>
          </a:p>
        </p:txBody>
      </p:sp>
      <p:sp>
        <p:nvSpPr>
          <p:cNvPr id="8" name="Content Placeholder 22"/>
          <p:cNvSpPr txBox="1">
            <a:spLocks/>
          </p:cNvSpPr>
          <p:nvPr/>
        </p:nvSpPr>
        <p:spPr>
          <a:xfrm>
            <a:off x="121114" y="1330716"/>
            <a:ext cx="8287998" cy="4092168"/>
          </a:xfrm>
          <a:prstGeom prst="rect">
            <a:avLst/>
          </a:prstGeom>
        </p:spPr>
        <p:txBody>
          <a:bodyPr/>
          <a:lstStyle/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/>
              <a:t>In this course, we were expecting students </a:t>
            </a:r>
            <a:r>
              <a:rPr lang="en-US" sz="3000" dirty="0" smtClean="0"/>
              <a:t>to </a:t>
            </a:r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develop skills with using </a:t>
            </a:r>
            <a:r>
              <a:rPr lang="en-US" sz="3000" dirty="0"/>
              <a:t>a certain technology </a:t>
            </a:r>
            <a:endParaRPr lang="en-US" sz="3000" dirty="0" smtClean="0"/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tool</a:t>
            </a:r>
            <a:r>
              <a:rPr lang="en-US" sz="3000" dirty="0"/>
              <a:t>, </a:t>
            </a:r>
            <a:r>
              <a:rPr lang="en-US" sz="3000" dirty="0" smtClean="0"/>
              <a:t>while developing </a:t>
            </a:r>
            <a:r>
              <a:rPr lang="en-US" sz="3000" dirty="0"/>
              <a:t>mental images coherent </a:t>
            </a:r>
            <a:endParaRPr lang="en-US" sz="3000" dirty="0" smtClean="0"/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with the mathematical </a:t>
            </a:r>
            <a:r>
              <a:rPr lang="en-US" sz="3000" dirty="0"/>
              <a:t>concepts (</a:t>
            </a:r>
            <a:r>
              <a:rPr lang="en-US" sz="3000" dirty="0" err="1"/>
              <a:t>Hershkowitz</a:t>
            </a:r>
            <a:r>
              <a:rPr lang="en-US" sz="3000" dirty="0"/>
              <a:t>, R</a:t>
            </a:r>
            <a:r>
              <a:rPr lang="en-US" sz="3000" dirty="0" smtClean="0"/>
              <a:t>.,</a:t>
            </a:r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 </a:t>
            </a:r>
            <a:r>
              <a:rPr lang="en-US" sz="3000" dirty="0"/>
              <a:t>1988) </a:t>
            </a:r>
            <a:r>
              <a:rPr lang="en-US" sz="3000" dirty="0" smtClean="0"/>
              <a:t>that we </a:t>
            </a:r>
            <a:r>
              <a:rPr lang="en-US" sz="3000" dirty="0"/>
              <a:t>strive to teach them - in this case </a:t>
            </a:r>
            <a:endParaRPr lang="en-US" sz="3000" dirty="0" smtClean="0"/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"</a:t>
            </a:r>
            <a:r>
              <a:rPr lang="en-US" sz="3000" b="1" dirty="0" smtClean="0"/>
              <a:t>geometry definition</a:t>
            </a:r>
            <a:r>
              <a:rPr lang="en-US" sz="3000" dirty="0"/>
              <a:t>, geometry proof, </a:t>
            </a:r>
            <a:r>
              <a:rPr lang="en-US" sz="3000" dirty="0" smtClean="0"/>
              <a:t>and</a:t>
            </a:r>
          </a:p>
          <a:p>
            <a:pPr marL="114300" algn="l" rt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3000" dirty="0" smtClean="0"/>
              <a:t> geometric construction."</a:t>
            </a:r>
            <a:endParaRPr kumimoji="0" lang="he-I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91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116632"/>
            <a:ext cx="8229600" cy="75247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questions: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78695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/>
              <a:t>1. How </a:t>
            </a:r>
            <a:r>
              <a:rPr lang="en-US" sz="3200" dirty="0"/>
              <a:t>does the process of concept </a:t>
            </a:r>
            <a:r>
              <a:rPr lang="en-US" sz="3200" dirty="0" smtClean="0"/>
              <a:t>definition</a:t>
            </a:r>
            <a:br>
              <a:rPr lang="en-US" sz="3200" dirty="0" smtClean="0"/>
            </a:br>
            <a:r>
              <a:rPr lang="en-US" sz="3200" dirty="0" smtClean="0"/>
              <a:t>    construction </a:t>
            </a:r>
            <a:r>
              <a:rPr lang="en-US" sz="3200" dirty="0"/>
              <a:t>occur in a student's mind? </a:t>
            </a:r>
            <a:endParaRPr lang="en-US" sz="3200" dirty="0" smtClean="0"/>
          </a:p>
          <a:p>
            <a:pPr algn="l" rtl="0"/>
            <a:r>
              <a:rPr lang="en-US" sz="3200" dirty="0" smtClean="0"/>
              <a:t>    What </a:t>
            </a:r>
            <a:r>
              <a:rPr lang="en-US" sz="3200" dirty="0"/>
              <a:t>is the cognitive path from </a:t>
            </a:r>
            <a:r>
              <a:rPr lang="en-US" sz="3200" dirty="0" smtClean="0"/>
              <a:t>concept</a:t>
            </a:r>
            <a:br>
              <a:rPr lang="en-US" sz="3200" dirty="0" smtClean="0"/>
            </a:br>
            <a:r>
              <a:rPr lang="en-US" sz="3200" dirty="0" smtClean="0"/>
              <a:t>    image </a:t>
            </a:r>
            <a:r>
              <a:rPr lang="en-US" sz="3200" dirty="0"/>
              <a:t>to concept definition</a:t>
            </a:r>
            <a:r>
              <a:rPr lang="en-US" sz="3200" dirty="0" smtClean="0"/>
              <a:t>?</a:t>
            </a:r>
          </a:p>
          <a:p>
            <a:pPr algn="l" rtl="0"/>
            <a:r>
              <a:rPr lang="en-US" sz="2400" dirty="0" smtClean="0"/>
              <a:t> </a:t>
            </a:r>
            <a:endParaRPr lang="en-US" sz="2400" dirty="0"/>
          </a:p>
          <a:p>
            <a:pPr algn="l" rtl="0"/>
            <a:r>
              <a:rPr lang="en-US" sz="3000" dirty="0"/>
              <a:t>2. What are the tools students use on the </a:t>
            </a:r>
            <a:r>
              <a:rPr lang="en-US" sz="3000" dirty="0" smtClean="0"/>
              <a:t>path</a:t>
            </a:r>
            <a:br>
              <a:rPr lang="en-US" sz="3000" dirty="0" smtClean="0"/>
            </a:br>
            <a:r>
              <a:rPr lang="en-US" sz="3000" dirty="0" smtClean="0"/>
              <a:t>     </a:t>
            </a:r>
            <a:r>
              <a:rPr lang="en-US" sz="3000" dirty="0"/>
              <a:t>and </a:t>
            </a:r>
            <a:r>
              <a:rPr lang="en-US" sz="3000" dirty="0" smtClean="0"/>
              <a:t>how do they use these tools in </a:t>
            </a:r>
            <a:r>
              <a:rPr lang="en-US" sz="3000" dirty="0"/>
              <a:t>an </a:t>
            </a:r>
            <a:endParaRPr lang="en-US" sz="3000" dirty="0" smtClean="0"/>
          </a:p>
          <a:p>
            <a:pPr algn="l" rtl="0"/>
            <a:r>
              <a:rPr lang="en-US" sz="3000" dirty="0"/>
              <a:t> </a:t>
            </a:r>
            <a:r>
              <a:rPr lang="en-US" sz="3000" dirty="0" smtClean="0"/>
              <a:t>    interactive </a:t>
            </a:r>
            <a:r>
              <a:rPr lang="en-US" sz="3000" dirty="0"/>
              <a:t>dynamic environment?   </a:t>
            </a:r>
          </a:p>
        </p:txBody>
      </p:sp>
    </p:spTree>
    <p:extLst>
      <p:ext uri="{BB962C8B-B14F-4D97-AF65-F5344CB8AC3E}">
        <p14:creationId xmlns:p14="http://schemas.microsoft.com/office/powerpoint/2010/main" val="967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6779" y="0"/>
            <a:ext cx="8229600" cy="75247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What do we know from research? </a:t>
            </a:r>
            <a:endParaRPr lang="en-US" sz="4000" b="1" spc="-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445" y="985480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 </a:t>
            </a:r>
            <a:r>
              <a:rPr lang="en-US" sz="3000" dirty="0" smtClean="0"/>
              <a:t>1. Geometrical concepts are specific ones –</a:t>
            </a:r>
            <a:br>
              <a:rPr lang="en-US" sz="3000" dirty="0" smtClean="0"/>
            </a:br>
            <a:r>
              <a:rPr lang="en-US" sz="3000" dirty="0" smtClean="0"/>
              <a:t>      figurative concepts (</a:t>
            </a:r>
            <a:r>
              <a:rPr lang="en-US" sz="3000" dirty="0" err="1" smtClean="0"/>
              <a:t>Fischbein</a:t>
            </a:r>
            <a:r>
              <a:rPr lang="en-US" sz="3000" dirty="0" smtClean="0"/>
              <a:t>, 1995).</a:t>
            </a:r>
            <a:r>
              <a:rPr lang="en-US" sz="2000" dirty="0" smtClean="0"/>
              <a:t> </a:t>
            </a:r>
          </a:p>
        </p:txBody>
      </p:sp>
      <p:sp>
        <p:nvSpPr>
          <p:cNvPr id="2" name="מלבן 1"/>
          <p:cNvSpPr/>
          <p:nvPr/>
        </p:nvSpPr>
        <p:spPr>
          <a:xfrm>
            <a:off x="228680" y="2060848"/>
            <a:ext cx="79588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/>
              <a:t>2. Students’ well-known difficulties with learning geometry can be theorized using Concept Image – Concept Definition theory (Tall, &amp; Vinner, 1981</a:t>
            </a:r>
            <a:r>
              <a:rPr lang="en-US" sz="3000" dirty="0" smtClean="0"/>
              <a:t>).</a:t>
            </a:r>
            <a:endParaRPr lang="en-US" sz="3000" dirty="0"/>
          </a:p>
        </p:txBody>
      </p:sp>
      <p:sp>
        <p:nvSpPr>
          <p:cNvPr id="3" name="מלבן 2"/>
          <p:cNvSpPr/>
          <p:nvPr/>
        </p:nvSpPr>
        <p:spPr>
          <a:xfrm>
            <a:off x="316394" y="3657586"/>
            <a:ext cx="78711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/>
              <a:t>3. The professional literature indicates that combined mathematics teaching technology tools help in the process of constructing an abstract knowledge of mathematics, and geometry in particular (Jones, 2002; Lagrange, J.B. et al., 2003).</a:t>
            </a:r>
          </a:p>
        </p:txBody>
      </p:sp>
    </p:spTree>
    <p:extLst>
      <p:ext uri="{BB962C8B-B14F-4D97-AF65-F5344CB8AC3E}">
        <p14:creationId xmlns:p14="http://schemas.microsoft.com/office/powerpoint/2010/main" val="11478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" y="38599"/>
            <a:ext cx="8229600" cy="75247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34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Definition construction: Case of </a:t>
            </a:r>
            <a:r>
              <a:rPr lang="en-US" sz="34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Kite</a:t>
            </a:r>
            <a:endParaRPr kumimoji="0" lang="en-US" sz="34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45" y="4785708"/>
            <a:ext cx="8237511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Using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the definitions in problem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                solving with the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purpose of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consolidating</a:t>
            </a:r>
            <a:b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               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the concept. </a:t>
            </a:r>
          </a:p>
        </p:txBody>
      </p:sp>
      <p:sp>
        <p:nvSpPr>
          <p:cNvPr id="2" name="מלבן 1"/>
          <p:cNvSpPr/>
          <p:nvPr/>
        </p:nvSpPr>
        <p:spPr>
          <a:xfrm>
            <a:off x="204103" y="974988"/>
            <a:ext cx="76071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/>
              <a:t>We identified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three stages </a:t>
            </a:r>
            <a:r>
              <a:rPr lang="en-US" sz="3000" dirty="0"/>
              <a:t>of the process of </a:t>
            </a:r>
            <a:r>
              <a:rPr lang="en-US" sz="3000" dirty="0" smtClean="0"/>
              <a:t>the </a:t>
            </a:r>
            <a:r>
              <a:rPr lang="en-US" sz="3000" dirty="0"/>
              <a:t>construction of this definition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3" name="מלבן 2"/>
          <p:cNvSpPr/>
          <p:nvPr/>
        </p:nvSpPr>
        <p:spPr>
          <a:xfrm>
            <a:off x="52871" y="2348880"/>
            <a:ext cx="632269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1: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Initial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experience of defining.</a:t>
            </a:r>
          </a:p>
        </p:txBody>
      </p:sp>
      <p:sp>
        <p:nvSpPr>
          <p:cNvPr id="8" name="מלבן 7"/>
          <p:cNvSpPr/>
          <p:nvPr/>
        </p:nvSpPr>
        <p:spPr>
          <a:xfrm>
            <a:off x="62888" y="3645024"/>
            <a:ext cx="5799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2: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Attempting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to define well.</a:t>
            </a:r>
          </a:p>
        </p:txBody>
      </p:sp>
    </p:spTree>
    <p:extLst>
      <p:ext uri="{BB962C8B-B14F-4D97-AF65-F5344CB8AC3E}">
        <p14:creationId xmlns:p14="http://schemas.microsoft.com/office/powerpoint/2010/main" val="401573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360398" y="485963"/>
            <a:ext cx="4896544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 rtl="0"/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3000" b="1" u="sng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activity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 (dynamic): </a:t>
            </a:r>
          </a:p>
          <a:p>
            <a:pPr algn="l" rtl="0"/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To build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a quadrilateral and</a:t>
            </a:r>
          </a:p>
          <a:p>
            <a:pPr algn="l" rtl="0"/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to describe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its properties: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121381"/>
            <a:ext cx="7092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AutoNum type="arabicPeriod"/>
            </a:pPr>
            <a:r>
              <a:rPr lang="en-US" sz="2200" dirty="0" smtClean="0"/>
              <a:t> </a:t>
            </a:r>
            <a:r>
              <a:rPr lang="en-US" sz="2200" b="1" dirty="0" smtClean="0"/>
              <a:t>Kite</a:t>
            </a:r>
            <a:r>
              <a:rPr lang="en-US" sz="2200" dirty="0" smtClean="0"/>
              <a:t>: “</a:t>
            </a:r>
            <a:r>
              <a:rPr lang="en-US" sz="2200" i="1" dirty="0" smtClean="0"/>
              <a:t>two pairs of equal sides; two opposite equal </a:t>
            </a:r>
          </a:p>
          <a:p>
            <a:pPr algn="l" rtl="0"/>
            <a:r>
              <a:rPr lang="en-US" sz="2200" i="1" dirty="0"/>
              <a:t> </a:t>
            </a:r>
            <a:r>
              <a:rPr lang="en-US" sz="2200" i="1" dirty="0" smtClean="0"/>
              <a:t>    angles; diagonal AB bisects angels A and B; diagonals</a:t>
            </a:r>
            <a:br>
              <a:rPr lang="en-US" sz="2200" i="1" dirty="0" smtClean="0"/>
            </a:br>
            <a:r>
              <a:rPr lang="en-US" sz="2200" i="1" dirty="0" smtClean="0"/>
              <a:t>     are perpendicular to each other.</a:t>
            </a:r>
            <a:r>
              <a:rPr lang="en-US" sz="2200" dirty="0" smtClean="0"/>
              <a:t>”</a:t>
            </a:r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dirty="0" smtClean="0"/>
              <a:t>2. </a:t>
            </a:r>
            <a:r>
              <a:rPr lang="en-US" sz="2200" b="1" dirty="0" smtClean="0"/>
              <a:t>Square</a:t>
            </a:r>
            <a:r>
              <a:rPr lang="en-US" sz="2200" dirty="0" smtClean="0"/>
              <a:t>: </a:t>
            </a:r>
            <a:r>
              <a:rPr lang="en-US" sz="2200" i="1" dirty="0"/>
              <a:t>“four equal sides; </a:t>
            </a:r>
            <a:r>
              <a:rPr lang="en-US" sz="2200" i="1" dirty="0" smtClean="0"/>
              <a:t>angle </a:t>
            </a:r>
            <a:r>
              <a:rPr lang="en-US" sz="2200" i="1" dirty="0"/>
              <a:t>of </a:t>
            </a:r>
            <a:r>
              <a:rPr lang="en-US" sz="2200" i="1" dirty="0" smtClean="0"/>
              <a:t>90°; </a:t>
            </a:r>
          </a:p>
          <a:p>
            <a:pPr algn="l" rtl="0"/>
            <a:r>
              <a:rPr lang="en-US" sz="2200" i="1" dirty="0" smtClean="0"/>
              <a:t>     diagonals </a:t>
            </a:r>
            <a:r>
              <a:rPr lang="en-US" sz="2200" i="1" dirty="0"/>
              <a:t>are equal”.</a:t>
            </a:r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dirty="0" smtClean="0"/>
              <a:t>3. </a:t>
            </a:r>
            <a:r>
              <a:rPr lang="en-US" sz="2200" b="1" dirty="0" smtClean="0"/>
              <a:t>Parallelogram</a:t>
            </a:r>
            <a:r>
              <a:rPr lang="en-US" sz="2200" dirty="0" smtClean="0"/>
              <a:t>: “</a:t>
            </a:r>
            <a:r>
              <a:rPr lang="en-US" sz="2200" i="1" dirty="0"/>
              <a:t>opposite sides are equal; opposite </a:t>
            </a:r>
            <a:r>
              <a:rPr lang="en-US" sz="2200" i="1" dirty="0" smtClean="0"/>
              <a:t/>
            </a:r>
            <a:br>
              <a:rPr lang="en-US" sz="2200" i="1" dirty="0" smtClean="0"/>
            </a:br>
            <a:r>
              <a:rPr lang="en-US" sz="2200" i="1" dirty="0" smtClean="0"/>
              <a:t>     angles </a:t>
            </a:r>
            <a:r>
              <a:rPr lang="en-US" sz="2200" i="1" dirty="0"/>
              <a:t>are equal; diagonals bisect each other.”</a:t>
            </a:r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dirty="0" smtClean="0"/>
              <a:t>4. </a:t>
            </a:r>
            <a:r>
              <a:rPr lang="en-US" sz="2200" b="1" dirty="0" smtClean="0"/>
              <a:t>Rectangle</a:t>
            </a:r>
            <a:r>
              <a:rPr lang="en-US" sz="2200" dirty="0" smtClean="0"/>
              <a:t>: </a:t>
            </a:r>
            <a:r>
              <a:rPr lang="en-US" sz="2200" i="1" dirty="0"/>
              <a:t>“all opposite sides are parallel and equal; </a:t>
            </a:r>
          </a:p>
          <a:p>
            <a:pPr algn="l" rtl="0"/>
            <a:r>
              <a:rPr lang="en-US" sz="2200" i="1" dirty="0"/>
              <a:t>    all angles are right and hence equal; diagonals are </a:t>
            </a:r>
            <a:r>
              <a:rPr lang="en-US" sz="2200" i="1" dirty="0" smtClean="0"/>
              <a:t/>
            </a:r>
            <a:br>
              <a:rPr lang="en-US" sz="2200" i="1" dirty="0" smtClean="0"/>
            </a:br>
            <a:r>
              <a:rPr lang="en-US" sz="2200" i="1" dirty="0" smtClean="0"/>
              <a:t>    equal </a:t>
            </a:r>
            <a:r>
              <a:rPr lang="en-US" sz="2200" i="1" dirty="0"/>
              <a:t>by their lengths.”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1" t="5964" r="9537" b="18393"/>
          <a:stretch/>
        </p:blipFill>
        <p:spPr bwMode="auto">
          <a:xfrm>
            <a:off x="5222228" y="150721"/>
            <a:ext cx="3236049" cy="169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מחבר ישר 2"/>
          <p:cNvCxnSpPr/>
          <p:nvPr/>
        </p:nvCxnSpPr>
        <p:spPr>
          <a:xfrm>
            <a:off x="252845" y="1953607"/>
            <a:ext cx="7890046" cy="0"/>
          </a:xfrm>
          <a:prstGeom prst="line">
            <a:avLst/>
          </a:prstGeom>
          <a:effectLst>
            <a:reflection stA="98000" endPos="65000" dist="50800" dir="5400000" sy="-100000" algn="bl" rotWithShape="0"/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2" name="תמונה 11"/>
          <p:cNvPicPr>
            <a:picLocks noChangeAspect="1"/>
          </p:cNvPicPr>
          <p:nvPr/>
        </p:nvPicPr>
        <p:blipFill rotWithShape="1">
          <a:blip r:embed="rId5"/>
          <a:srcRect l="3369" r="7058"/>
          <a:stretch/>
        </p:blipFill>
        <p:spPr>
          <a:xfrm>
            <a:off x="6573470" y="2009640"/>
            <a:ext cx="1800200" cy="1524000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6442" y="2864847"/>
            <a:ext cx="1747028" cy="1687948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 rotWithShape="1">
          <a:blip r:embed="rId7"/>
          <a:srcRect t="3416"/>
          <a:stretch/>
        </p:blipFill>
        <p:spPr>
          <a:xfrm>
            <a:off x="6151593" y="3862508"/>
            <a:ext cx="2306684" cy="1204263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5388" y="5220458"/>
            <a:ext cx="2085975" cy="1190625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108520" y="-113095"/>
            <a:ext cx="6511275" cy="518554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1: </a:t>
            </a:r>
            <a:r>
              <a:rPr lang="en-US" sz="3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Initial </a:t>
            </a:r>
            <a:r>
              <a:rPr lang="en-US" sz="30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experience </a:t>
            </a:r>
            <a:r>
              <a:rPr lang="en-US" sz="3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of defining</a:t>
            </a:r>
            <a:endParaRPr kumimoji="0" lang="en-US" sz="30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27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99392"/>
            <a:ext cx="8229600" cy="557661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algn="ctr">
              <a:spcBef>
                <a:spcPct val="0"/>
              </a:spcBef>
              <a:defRPr sz="3000" b="1" spc="-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3500" dirty="0" smtClean="0"/>
              <a:t>Attempting </a:t>
            </a:r>
            <a:r>
              <a:rPr lang="en-US" sz="3500" dirty="0"/>
              <a:t>to define </a:t>
            </a:r>
            <a:r>
              <a:rPr lang="en-US" sz="3500" dirty="0" smtClean="0"/>
              <a:t>well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8388424" cy="618630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activity</a:t>
            </a:r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3000" b="1" u="sng" dirty="0" smtClean="0">
                <a:solidFill>
                  <a:schemeClr val="accent6">
                    <a:lumMod val="75000"/>
                  </a:schemeClr>
                </a:solidFill>
              </a:rPr>
              <a:t>static and dynamic)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30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For each one of the figures answer:</a:t>
            </a:r>
          </a:p>
          <a:p>
            <a:pPr algn="l" rtl="0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Is it </a:t>
            </a:r>
            <a:r>
              <a:rPr lang="en-US" sz="3000" b="1" u="sng" dirty="0" smtClean="0">
                <a:solidFill>
                  <a:schemeClr val="accent6">
                    <a:lumMod val="75000"/>
                  </a:schemeClr>
                </a:solidFill>
              </a:rPr>
              <a:t>definitely a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kite? Yes or No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Explain your decision. </a:t>
            </a:r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868" y="2521506"/>
            <a:ext cx="2168687" cy="2415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0" y="4077072"/>
            <a:ext cx="2804904" cy="245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0"/>
          <a:stretch>
            <a:fillRect/>
          </a:stretch>
        </p:blipFill>
        <p:spPr bwMode="auto">
          <a:xfrm>
            <a:off x="5599443" y="4237627"/>
            <a:ext cx="2636711" cy="2283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88" b="6702"/>
          <a:stretch>
            <a:fillRect/>
          </a:stretch>
        </p:blipFill>
        <p:spPr bwMode="auto">
          <a:xfrm>
            <a:off x="5732264" y="672446"/>
            <a:ext cx="2503890" cy="2135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7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0419-09A0-40C7-B909-636C817B4489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6" name="מציין מיקום של כותרת תחתונה 1"/>
          <p:cNvSpPr txBox="1">
            <a:spLocks/>
          </p:cNvSpPr>
          <p:nvPr/>
        </p:nvSpPr>
        <p:spPr>
          <a:xfrm rot="16200000">
            <a:off x="6951125" y="2994091"/>
            <a:ext cx="3672407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Kouropatov, Ovodenko &amp; Hershkovitz CADGME 2016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07504" y="422094"/>
            <a:ext cx="8424284" cy="60939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 rtl="0"/>
            <a:r>
              <a:rPr lang="en-US" sz="2500" u="sng" dirty="0" smtClean="0">
                <a:solidFill>
                  <a:schemeClr val="accent6">
                    <a:lumMod val="75000"/>
                  </a:schemeClr>
                </a:solidFill>
              </a:rPr>
              <a:t>From students’ works: examples of </a:t>
            </a: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answers</a:t>
            </a:r>
          </a:p>
          <a:p>
            <a:pPr algn="l" rtl="0"/>
            <a:endParaRPr lang="en-US" sz="1500" u="sng" dirty="0" smtClean="0"/>
          </a:p>
          <a:p>
            <a:pPr algn="l" rtl="0">
              <a:spcAft>
                <a:spcPts val="600"/>
              </a:spcAft>
            </a:pP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Arguments:</a:t>
            </a:r>
          </a:p>
          <a:p>
            <a:pPr algn="l" rtl="0"/>
            <a:r>
              <a:rPr lang="en-US" sz="2200" i="1" dirty="0" smtClean="0">
                <a:solidFill>
                  <a:srgbClr val="9900CC"/>
                </a:solidFill>
              </a:rPr>
              <a:t>“Here </a:t>
            </a:r>
            <a:r>
              <a:rPr lang="en-US" sz="2200" i="1" dirty="0">
                <a:solidFill>
                  <a:srgbClr val="9900CC"/>
                </a:solidFill>
              </a:rPr>
              <a:t>it is not necessary </a:t>
            </a:r>
            <a:r>
              <a:rPr lang="en-US" sz="2200" i="1" dirty="0" smtClean="0">
                <a:solidFill>
                  <a:srgbClr val="9900CC"/>
                </a:solidFill>
              </a:rPr>
              <a:t>that </a:t>
            </a:r>
            <a:br>
              <a:rPr lang="en-US" sz="2200" i="1" dirty="0" smtClean="0">
                <a:solidFill>
                  <a:srgbClr val="9900CC"/>
                </a:solidFill>
              </a:rPr>
            </a:br>
            <a:r>
              <a:rPr lang="en-US" sz="2200" i="1" dirty="0" smtClean="0">
                <a:solidFill>
                  <a:srgbClr val="9900CC"/>
                </a:solidFill>
              </a:rPr>
              <a:t> adjacent </a:t>
            </a:r>
            <a:r>
              <a:rPr lang="en-US" sz="2200" i="1" dirty="0">
                <a:solidFill>
                  <a:srgbClr val="9900CC"/>
                </a:solidFill>
              </a:rPr>
              <a:t>sides are equal. </a:t>
            </a:r>
            <a:br>
              <a:rPr lang="en-US" sz="2200" i="1" dirty="0">
                <a:solidFill>
                  <a:srgbClr val="9900CC"/>
                </a:solidFill>
              </a:rPr>
            </a:br>
            <a:r>
              <a:rPr lang="en-US" sz="2200" i="1" dirty="0">
                <a:solidFill>
                  <a:srgbClr val="9900CC"/>
                </a:solidFill>
              </a:rPr>
              <a:t>The opposite sides are equal</a:t>
            </a:r>
            <a:r>
              <a:rPr lang="en-US" sz="2200" i="1" dirty="0" smtClean="0">
                <a:solidFill>
                  <a:srgbClr val="9900CC"/>
                </a:solidFill>
              </a:rPr>
              <a:t>…”</a:t>
            </a:r>
            <a:endParaRPr lang="en-US" sz="2200" i="1" dirty="0">
              <a:solidFill>
                <a:srgbClr val="9900CC"/>
              </a:solidFill>
            </a:endParaRPr>
          </a:p>
          <a:p>
            <a:pPr algn="l" rtl="0"/>
            <a:endParaRPr lang="en-US" sz="2300" dirty="0" smtClean="0">
              <a:solidFill>
                <a:srgbClr val="7030A0"/>
              </a:solidFill>
            </a:endParaRPr>
          </a:p>
          <a:p>
            <a:pPr algn="l" rtl="0"/>
            <a:r>
              <a:rPr lang="en-US" sz="2300" i="1" dirty="0" smtClean="0">
                <a:solidFill>
                  <a:schemeClr val="accent1"/>
                </a:solidFill>
              </a:rPr>
              <a:t>“Indeed, there are two congruent triangles,</a:t>
            </a:r>
            <a:br>
              <a:rPr lang="en-US" sz="2300" i="1" dirty="0" smtClean="0">
                <a:solidFill>
                  <a:schemeClr val="accent1"/>
                </a:solidFill>
              </a:rPr>
            </a:br>
            <a:r>
              <a:rPr lang="en-US" sz="2300" i="1" dirty="0" smtClean="0">
                <a:solidFill>
                  <a:schemeClr val="accent1"/>
                </a:solidFill>
              </a:rPr>
              <a:t>  but adjacent sides are not equal…”</a:t>
            </a:r>
          </a:p>
          <a:p>
            <a:pPr algn="l" rtl="0"/>
            <a:endParaRPr lang="en-US" sz="2300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300" dirty="0" smtClean="0">
                <a:solidFill>
                  <a:srgbClr val="7030A0"/>
                </a:solidFill>
              </a:rPr>
              <a:t>“</a:t>
            </a:r>
            <a:r>
              <a:rPr lang="en-US" sz="2200" i="1" dirty="0">
                <a:solidFill>
                  <a:srgbClr val="9900CC"/>
                </a:solidFill>
              </a:rPr>
              <a:t>The are two different pairs of adjacent </a:t>
            </a:r>
            <a:br>
              <a:rPr lang="en-US" sz="2200" i="1" dirty="0">
                <a:solidFill>
                  <a:srgbClr val="9900CC"/>
                </a:solidFill>
              </a:rPr>
            </a:br>
            <a:r>
              <a:rPr lang="en-US" sz="2200" i="1" dirty="0">
                <a:solidFill>
                  <a:srgbClr val="9900CC"/>
                </a:solidFill>
              </a:rPr>
              <a:t>   equal sides…”</a:t>
            </a:r>
          </a:p>
          <a:p>
            <a:pPr algn="l" rtl="0"/>
            <a:endParaRPr lang="en-US" sz="2300" dirty="0">
              <a:solidFill>
                <a:srgbClr val="7030A0"/>
              </a:solidFill>
            </a:endParaRPr>
          </a:p>
          <a:p>
            <a:pPr algn="l" rtl="0"/>
            <a:r>
              <a:rPr lang="en-US" sz="2300" i="1" dirty="0" smtClean="0">
                <a:solidFill>
                  <a:schemeClr val="accent1"/>
                </a:solidFill>
              </a:rPr>
              <a:t>“It </a:t>
            </a:r>
            <a:r>
              <a:rPr lang="en-US" sz="2300" i="1" dirty="0">
                <a:solidFill>
                  <a:schemeClr val="accent1"/>
                </a:solidFill>
              </a:rPr>
              <a:t>seems like a square but it isn’t a square - its</a:t>
            </a:r>
          </a:p>
          <a:p>
            <a:pPr algn="l" rtl="0"/>
            <a:r>
              <a:rPr lang="en-US" sz="2300" i="1" dirty="0">
                <a:solidFill>
                  <a:schemeClr val="accent1"/>
                </a:solidFill>
              </a:rPr>
              <a:t>sides are not equal. It’s a kite because adjacent</a:t>
            </a:r>
          </a:p>
          <a:p>
            <a:pPr algn="l" rtl="0"/>
            <a:r>
              <a:rPr lang="en-US" sz="2300" i="1" dirty="0">
                <a:solidFill>
                  <a:schemeClr val="accent1"/>
                </a:solidFill>
              </a:rPr>
              <a:t>sides are equal  and the triangles are</a:t>
            </a:r>
          </a:p>
          <a:p>
            <a:pPr algn="l" rtl="0"/>
            <a:r>
              <a:rPr lang="en-US" sz="2300" i="1" dirty="0">
                <a:solidFill>
                  <a:schemeClr val="accent1"/>
                </a:solidFill>
              </a:rPr>
              <a:t>congruent</a:t>
            </a:r>
            <a:r>
              <a:rPr lang="en-US" sz="2300" i="1" dirty="0" smtClean="0">
                <a:solidFill>
                  <a:schemeClr val="accent1"/>
                </a:solidFill>
              </a:rPr>
              <a:t>…”</a:t>
            </a:r>
            <a:endParaRPr lang="en-US" sz="2300" i="1" dirty="0">
              <a:solidFill>
                <a:schemeClr val="accent1"/>
              </a:solidFill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0"/>
          <a:stretch>
            <a:fillRect/>
          </a:stretch>
        </p:blipFill>
        <p:spPr bwMode="auto">
          <a:xfrm>
            <a:off x="5914584" y="978058"/>
            <a:ext cx="2376263" cy="2057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88" b="6702"/>
          <a:stretch>
            <a:fillRect/>
          </a:stretch>
        </p:blipFill>
        <p:spPr bwMode="auto">
          <a:xfrm>
            <a:off x="6015143" y="3841372"/>
            <a:ext cx="2295614" cy="1958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981" y="3078557"/>
            <a:ext cx="14954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981" y="5949588"/>
            <a:ext cx="15716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3297" y="-155760"/>
            <a:ext cx="8229600" cy="557661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algn="ctr">
              <a:spcBef>
                <a:spcPct val="0"/>
              </a:spcBef>
              <a:defRPr sz="3000" b="1" spc="-1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3500" dirty="0" smtClean="0"/>
              <a:t>Attempting </a:t>
            </a:r>
            <a:r>
              <a:rPr lang="en-US" sz="3500" dirty="0"/>
              <a:t>to define </a:t>
            </a:r>
            <a:r>
              <a:rPr lang="en-US" sz="3500" dirty="0" smtClean="0"/>
              <a:t>well</a:t>
            </a:r>
            <a:endParaRPr lang="en-US" sz="3500" dirty="0"/>
          </a:p>
        </p:txBody>
      </p:sp>
      <p:cxnSp>
        <p:nvCxnSpPr>
          <p:cNvPr id="3" name="מחבר ישר 2"/>
          <p:cNvCxnSpPr/>
          <p:nvPr/>
        </p:nvCxnSpPr>
        <p:spPr>
          <a:xfrm>
            <a:off x="251520" y="3717032"/>
            <a:ext cx="8011377" cy="0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44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קירבה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קירבה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3850</TotalTime>
  <Words>700</Words>
  <Application>Microsoft Office PowerPoint</Application>
  <PresentationFormat>On-screen Show (4:3)</PresentationFormat>
  <Paragraphs>169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קירבה</vt:lpstr>
      <vt:lpstr>The impact of digital tools on students' learning of geometry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very much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META-MATHEMATICAL KNOWLEDGE BY DEFINING POINT OF INFLECTION</dc:title>
  <dc:creator>Owner</dc:creator>
  <cp:lastModifiedBy>Anatoli</cp:lastModifiedBy>
  <cp:revision>236</cp:revision>
  <dcterms:created xsi:type="dcterms:W3CDTF">2013-06-10T06:47:37Z</dcterms:created>
  <dcterms:modified xsi:type="dcterms:W3CDTF">2016-09-11T12:51:39Z</dcterms:modified>
</cp:coreProperties>
</file>