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7" r:id="rId4"/>
    <p:sldId id="301" r:id="rId5"/>
    <p:sldId id="303" r:id="rId6"/>
    <p:sldId id="335" r:id="rId7"/>
    <p:sldId id="336" r:id="rId8"/>
    <p:sldId id="302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4" r:id="rId17"/>
    <p:sldId id="315" r:id="rId18"/>
    <p:sldId id="311" r:id="rId19"/>
    <p:sldId id="312" r:id="rId20"/>
    <p:sldId id="313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7" r:id="rId36"/>
    <p:sldId id="331" r:id="rId37"/>
    <p:sldId id="332" r:id="rId38"/>
    <p:sldId id="333" r:id="rId39"/>
    <p:sldId id="334" r:id="rId4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259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538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058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76963"/>
            <a:ext cx="3064667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8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849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289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658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850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161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345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847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B091-6649-415C-A22B-B4E9DE217137}" type="datetimeFigureOut">
              <a:rPr lang="sl-SI" smtClean="0"/>
              <a:t>8. 09. 2016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DB1CD-0226-4AA8-99AB-B474F0F50C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900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038" y="1837113"/>
            <a:ext cx="9144000" cy="1790614"/>
          </a:xfrm>
        </p:spPr>
        <p:txBody>
          <a:bodyPr>
            <a:noAutofit/>
          </a:bodyPr>
          <a:lstStyle/>
          <a:p>
            <a:r>
              <a:rPr lang="en-US" sz="4000" b="1" dirty="0"/>
              <a:t>Obstacles in combining the use of various tools in solving mathematical problems – why is Copy/Paste often useless</a:t>
            </a:r>
            <a:endParaRPr lang="sl-SI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3" y="4518988"/>
            <a:ext cx="5559445" cy="1121842"/>
          </a:xfrm>
        </p:spPr>
        <p:txBody>
          <a:bodyPr>
            <a:normAutofit fontScale="92500"/>
          </a:bodyPr>
          <a:lstStyle/>
          <a:p>
            <a:r>
              <a:rPr lang="en-US" sz="1800" dirty="0" smtClean="0"/>
              <a:t>Matija </a:t>
            </a:r>
            <a:r>
              <a:rPr lang="en-US" sz="1800" dirty="0" err="1" smtClean="0"/>
              <a:t>Lokar</a:t>
            </a:r>
            <a:endParaRPr lang="sl-SI" sz="1800" dirty="0" smtClean="0"/>
          </a:p>
          <a:p>
            <a:r>
              <a:rPr lang="en-US" sz="1800" dirty="0" smtClean="0"/>
              <a:t>Faculty of mathematics and physics, University of Ljubljana</a:t>
            </a:r>
            <a:endParaRPr lang="sl-SI" sz="1800" dirty="0" smtClean="0"/>
          </a:p>
          <a:p>
            <a:r>
              <a:rPr lang="sl-SI" sz="1800" dirty="0" err="1" smtClean="0"/>
              <a:t>Matija.Lokar@fmf.uni</a:t>
            </a:r>
            <a:r>
              <a:rPr lang="sl-SI" sz="1800" dirty="0" smtClean="0"/>
              <a:t>-</a:t>
            </a:r>
            <a:r>
              <a:rPr lang="sl-SI" sz="1800" dirty="0" err="1" smtClean="0"/>
              <a:t>lj.si</a:t>
            </a:r>
            <a:endParaRPr lang="sl-SI" sz="1800" dirty="0" smtClean="0"/>
          </a:p>
          <a:p>
            <a:endParaRPr lang="sl-SI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026" y="0"/>
            <a:ext cx="5065134" cy="112558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6952211" y="4518988"/>
            <a:ext cx="392914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/>
              <a:t>Paul </a:t>
            </a:r>
            <a:r>
              <a:rPr lang="de-DE" sz="1800" dirty="0" err="1"/>
              <a:t>Libbrecht</a:t>
            </a:r>
            <a:endParaRPr lang="de-DE" sz="1800" dirty="0"/>
          </a:p>
          <a:p>
            <a:r>
              <a:rPr lang="de-DE" sz="1800" dirty="0"/>
              <a:t>PH Weingarten, Weingarten, Germany</a:t>
            </a:r>
          </a:p>
          <a:p>
            <a:r>
              <a:rPr lang="de-DE" sz="1800" dirty="0"/>
              <a:t>paul@hoplahup.net</a:t>
            </a:r>
          </a:p>
        </p:txBody>
      </p:sp>
    </p:spTree>
    <p:extLst>
      <p:ext uri="{BB962C8B-B14F-4D97-AF65-F5344CB8AC3E}">
        <p14:creationId xmlns:p14="http://schemas.microsoft.com/office/powerpoint/2010/main" val="30508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Word to Mathematica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 smtClean="0"/>
              <a:t>Word (</a:t>
            </a:r>
            <a:r>
              <a:rPr lang="sl-SI" i="1" dirty="0" err="1" smtClean="0"/>
              <a:t>Equation</a:t>
            </a:r>
            <a:r>
              <a:rPr lang="sl-SI" i="1" dirty="0" smtClean="0"/>
              <a:t> mode)</a:t>
            </a:r>
          </a:p>
          <a:p>
            <a:pPr lvl="1"/>
            <a:r>
              <a:rPr lang="en-US" i="1" dirty="0" smtClean="0"/>
              <a:t>Insert </a:t>
            </a:r>
            <a:r>
              <a:rPr lang="en-US" i="1" dirty="0"/>
              <a:t>&gt; </a:t>
            </a:r>
            <a:r>
              <a:rPr lang="en-US" i="1" dirty="0" smtClean="0"/>
              <a:t>Equation</a:t>
            </a:r>
            <a:endParaRPr lang="sl-SI" i="1" dirty="0" smtClean="0"/>
          </a:p>
          <a:p>
            <a:pPr lvl="1"/>
            <a:r>
              <a:rPr lang="en-US" dirty="0" smtClean="0"/>
              <a:t>mark</a:t>
            </a:r>
            <a:r>
              <a:rPr lang="sl-SI" dirty="0" smtClean="0"/>
              <a:t>ing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expression</a:t>
            </a:r>
            <a:endParaRPr lang="sl-SI" dirty="0" smtClean="0"/>
          </a:p>
          <a:p>
            <a:pPr lvl="1"/>
            <a:r>
              <a:rPr lang="en-US" dirty="0"/>
              <a:t>Ctrl-C (the copy operation</a:t>
            </a:r>
            <a:r>
              <a:rPr lang="en-US" dirty="0" smtClean="0"/>
              <a:t>)</a:t>
            </a:r>
            <a:endParaRPr lang="sl-SI" dirty="0" smtClean="0"/>
          </a:p>
          <a:p>
            <a:r>
              <a:rPr lang="sl-SI" dirty="0" err="1" smtClean="0"/>
              <a:t>Mathematica</a:t>
            </a:r>
            <a:endParaRPr lang="sl-SI" dirty="0" smtClean="0"/>
          </a:p>
          <a:p>
            <a:pPr lvl="1"/>
            <a:r>
              <a:rPr lang="en-US" dirty="0"/>
              <a:t>Ctrl-V (Paste)</a:t>
            </a:r>
            <a:endParaRPr lang="sl-SI" dirty="0" smtClean="0"/>
          </a:p>
          <a:p>
            <a:endParaRPr lang="en-US" dirty="0"/>
          </a:p>
        </p:txBody>
      </p:sp>
      <p:pic>
        <p:nvPicPr>
          <p:cNvPr id="1026" name="Picture 2" descr="https://lh6.googleusercontent.com/CIxKIyS-gwD70yvqC7X5O-3CQYGATW5Z9nqvVu4p8GT20s8LImmPV1O6g6akv9hh-rFglAUVQZStGVEfUF5ahKuQOihokMHnz2oGHKC6u7wmRFPcyaAhhVAXLtCunQf14uVee1SPnw1b0izO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3830637"/>
            <a:ext cx="5696112" cy="248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86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examples perform well</a:t>
            </a:r>
            <a:endParaRPr lang="en-US" dirty="0"/>
          </a:p>
        </p:txBody>
      </p:sp>
      <p:pic>
        <p:nvPicPr>
          <p:cNvPr id="2050" name="Picture 2" descr="https://lh4.googleusercontent.com/vxJeTfbNiXzaYWCnMTVmd4kqcvoIYyrwsnU3aYwG9vDHhhNyQIuDljYPOexJlS9tN-WYWY0wk8j0ldhwKR1ElGe-Rseyfj-KoLfCd9vjJpgcrvXlwjIXMqbjhdqCfGp5qMnK_q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043" y="1329090"/>
            <a:ext cx="5437413" cy="556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48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But …</a:t>
            </a:r>
            <a:endParaRPr lang="en-US" dirty="0"/>
          </a:p>
        </p:txBody>
      </p:sp>
      <p:pic>
        <p:nvPicPr>
          <p:cNvPr id="3074" name="Picture 2" descr="https://lh3.googleusercontent.com/bd6UjzYr_oup_YoiKJOag_oURGxJ7OzCrMESaLnEcka6FaCqUw8ig0NBBkb-xQ5Bt3K7Pun708xUJbUxk_xQpg1_m7Psy3j7n9pEL5o0R4y9ZMZDTaXLgVsqOreIwxAZNU6QtI7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05"/>
          <a:stretch/>
        </p:blipFill>
        <p:spPr bwMode="auto">
          <a:xfrm>
            <a:off x="838200" y="1919048"/>
            <a:ext cx="2079588" cy="119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lh3.googleusercontent.com/bd6UjzYr_oup_YoiKJOag_oURGxJ7OzCrMESaLnEcka6FaCqUw8ig0NBBkb-xQ5Bt3K7Pun708xUJbUxk_xQpg1_m7Psy3j7n9pEL5o0R4y9ZMZDTaXLgVsqOreIwxAZNU6QtI7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1"/>
          <a:stretch/>
        </p:blipFill>
        <p:spPr bwMode="auto">
          <a:xfrm>
            <a:off x="5731328" y="2967178"/>
            <a:ext cx="3380015" cy="15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38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What</a:t>
            </a:r>
            <a:r>
              <a:rPr lang="sl-SI" dirty="0" smtClean="0"/>
              <a:t> </a:t>
            </a:r>
            <a:r>
              <a:rPr lang="sl-SI" dirty="0" err="1" smtClean="0"/>
              <a:t>about</a:t>
            </a:r>
            <a:r>
              <a:rPr lang="sl-SI" dirty="0" smtClean="0"/>
              <a:t> </a:t>
            </a:r>
            <a:r>
              <a:rPr lang="sl-SI" dirty="0" err="1" smtClean="0"/>
              <a:t>text</a:t>
            </a:r>
            <a:r>
              <a:rPr lang="sl-SI" dirty="0" smtClean="0"/>
              <a:t> mode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479" y="3450329"/>
            <a:ext cx="10515600" cy="1493308"/>
          </a:xfrm>
        </p:spPr>
        <p:txBody>
          <a:bodyPr/>
          <a:lstStyle/>
          <a:p>
            <a:r>
              <a:rPr lang="sl-SI" dirty="0" err="1" smtClean="0"/>
              <a:t>Problems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auto</a:t>
            </a:r>
            <a:r>
              <a:rPr lang="sl-SI" dirty="0" smtClean="0"/>
              <a:t> format</a:t>
            </a:r>
          </a:p>
          <a:p>
            <a:pPr lvl="1"/>
            <a:r>
              <a:rPr lang="en-US" dirty="0"/>
              <a:t>6-b becomes 6 – </a:t>
            </a:r>
            <a:r>
              <a:rPr lang="en-US" i="1" dirty="0" smtClean="0"/>
              <a:t>b</a:t>
            </a:r>
            <a:r>
              <a:rPr lang="sl-SI" i="1" dirty="0" smtClean="0"/>
              <a:t>  (</a:t>
            </a:r>
            <a:r>
              <a:rPr lang="sl-SI" i="1" dirty="0" err="1" smtClean="0"/>
              <a:t>dash</a:t>
            </a:r>
            <a:r>
              <a:rPr lang="sl-SI" i="1" dirty="0" smtClean="0"/>
              <a:t>!)</a:t>
            </a:r>
          </a:p>
          <a:p>
            <a:pPr lvl="1"/>
            <a:r>
              <a:rPr lang="en-US" dirty="0"/>
              <a:t>1/4 becomes ¼</a:t>
            </a:r>
          </a:p>
        </p:txBody>
      </p:sp>
      <p:sp>
        <p:nvSpPr>
          <p:cNvPr id="6" name="Action Button: Forward or Next 5">
            <a:hlinkClick r:id="rId2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7" name="Group 6"/>
          <p:cNvGrpSpPr/>
          <p:nvPr/>
        </p:nvGrpSpPr>
        <p:grpSpPr>
          <a:xfrm>
            <a:off x="838200" y="1888165"/>
            <a:ext cx="7473933" cy="1161161"/>
            <a:chOff x="838200" y="1888165"/>
            <a:chExt cx="7473933" cy="1161161"/>
          </a:xfrm>
        </p:grpSpPr>
        <p:pic>
          <p:nvPicPr>
            <p:cNvPr id="4098" name="Picture 2" descr="https://lh6.googleusercontent.com/LpLEUmeU50T7PEGRDbLBTyhXvDWKIU7qWTWQ_IZfDaBcCwTO-3jKkSluEH5BBybZkusp2-djANbTnXgDhFjCxjdsDo2_H5Rdr5hSMr6jF_AkG8vitggiMequDBkJ0Z0Bep7NrkWhh_Ncs6FSJQ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191"/>
            <a:stretch/>
          </p:blipFill>
          <p:spPr bwMode="auto">
            <a:xfrm>
              <a:off x="838200" y="1888165"/>
              <a:ext cx="7473933" cy="11611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914400" y="2049517"/>
              <a:ext cx="2007476" cy="388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79456" y="4943637"/>
            <a:ext cx="7474344" cy="1284972"/>
            <a:chOff x="3879456" y="4943637"/>
            <a:chExt cx="7474344" cy="128497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/>
            <a:srcRect t="50934"/>
            <a:stretch/>
          </p:blipFill>
          <p:spPr>
            <a:xfrm>
              <a:off x="3879456" y="4957302"/>
              <a:ext cx="7474344" cy="1271307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879456" y="4943637"/>
              <a:ext cx="3330641" cy="9001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</p:spTree>
    <p:extLst>
      <p:ext uri="{BB962C8B-B14F-4D97-AF65-F5344CB8AC3E}">
        <p14:creationId xmlns:p14="http://schemas.microsoft.com/office/powerpoint/2010/main" val="293964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3892" t="15846" r="6310" b="51220"/>
          <a:stretch/>
        </p:blipFill>
        <p:spPr>
          <a:xfrm>
            <a:off x="76685" y="5131866"/>
            <a:ext cx="3969571" cy="11075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614" y="3603250"/>
            <a:ext cx="5425964" cy="14633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Mathematica to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09308"/>
          </a:xfrm>
        </p:spPr>
        <p:txBody>
          <a:bodyPr>
            <a:normAutofit/>
          </a:bodyPr>
          <a:lstStyle/>
          <a:p>
            <a:r>
              <a:rPr lang="en-US" dirty="0" smtClean="0"/>
              <a:t>Problems with peculiarities of Mathematica’s syntax like [] for functions' arguments</a:t>
            </a:r>
          </a:p>
          <a:p>
            <a:endParaRPr lang="sl-SI" dirty="0" smtClean="0"/>
          </a:p>
          <a:p>
            <a:r>
              <a:rPr lang="en-US" dirty="0" smtClean="0"/>
              <a:t>Word –Mathematica - Word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5876"/>
          <a:stretch/>
        </p:blipFill>
        <p:spPr>
          <a:xfrm>
            <a:off x="6746637" y="4962379"/>
            <a:ext cx="5543974" cy="1446543"/>
          </a:xfrm>
          <a:prstGeom prst="rect">
            <a:avLst/>
          </a:prstGeom>
        </p:spPr>
      </p:pic>
      <p:sp>
        <p:nvSpPr>
          <p:cNvPr id="8" name="Action Button: Forward or Next 7">
            <a:hlinkClick r:id="rId4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885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GeoGebra and Mathematica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GeoGebra</a:t>
            </a:r>
            <a:r>
              <a:rPr lang="sl-SI" dirty="0" smtClean="0"/>
              <a:t> CAS mode!</a:t>
            </a:r>
          </a:p>
          <a:p>
            <a:endParaRPr lang="en-US" dirty="0"/>
          </a:p>
        </p:txBody>
      </p:sp>
      <p:pic>
        <p:nvPicPr>
          <p:cNvPr id="6146" name="Picture 2" descr="https://lh3.googleusercontent.com/vD55bn2JcAP7oV3WePNRbMCvWm8IYhOvypNxSWUSq83XybsnaPF1F9LuGK2L8tbSOlSKPW4Yiks6UuOo_C3twkuLuWsZPkZ2iVWWQCVYIAX5KagP_8VkwQkDDTdMg-S6uCyadVpICAcXtzMAi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1" y="2581805"/>
            <a:ext cx="5440892" cy="415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lh4.googleusercontent.com/gfkIfRS3I6PwP4qGBnttVbn5BUQngYijXnLhvF_bifhXyvVl6M4Ih4hWYloLEeNRQWzh8gyqyfZGbbnkNGaMTeEGZXTuz24RMzNd9_CK8B19mvSa6wSRz1JVshOoo-j9WPyehy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538" y="3225272"/>
            <a:ext cx="6343462" cy="221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505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in opposite direction</a:t>
            </a:r>
            <a:endParaRPr lang="en-US" dirty="0"/>
          </a:p>
        </p:txBody>
      </p:sp>
      <p:pic>
        <p:nvPicPr>
          <p:cNvPr id="10242" name="Picture 2" descr="https://lh6.googleusercontent.com/Njr5oznIevWNVIooYM6r_ockw1KGRNWmmdG2Iw10KRfwiAPCZIJRJzs_I1fa7BwHUzXJlDhttJl-EbWMvaq-OpjGx0KsjWpZiZVYdjY6wFJjGRzU27U7hcntehSQ4y3NKf3eKk2MQgX7RjGd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16" y="2492904"/>
            <a:ext cx="9500870" cy="258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68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Also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Copy</a:t>
            </a:r>
            <a:r>
              <a:rPr lang="sl-SI" dirty="0" smtClean="0"/>
              <a:t> as …</a:t>
            </a:r>
            <a:endParaRPr lang="en-US" dirty="0"/>
          </a:p>
        </p:txBody>
      </p:sp>
      <p:pic>
        <p:nvPicPr>
          <p:cNvPr id="11266" name="Picture 2" descr="https://lh6.googleusercontent.com/FUtyq_BM4RE1guOSIIkwaphZrSEqJH3Mf2M7HVDSmvwazpoCsJvSAuxwbPnZs3rW_YLnPRRfNCiHz79aGAmrEZ1ByzR3KEDysGsvkaDY151lKTBUynPn1Y2gEHBYZTnZ6pPpRR6HSnYifA20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2936346"/>
            <a:ext cx="10586071" cy="113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43405" y="4590575"/>
            <a:ext cx="35955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 smtClean="0"/>
              <a:t>C</a:t>
            </a:r>
            <a:r>
              <a:rPr lang="en-US" sz="2400" dirty="0" err="1" smtClean="0"/>
              <a:t>opy</a:t>
            </a:r>
            <a:r>
              <a:rPr lang="en-US" sz="2400" dirty="0" smtClean="0"/>
              <a:t> </a:t>
            </a:r>
            <a:r>
              <a:rPr lang="en-US" sz="2400" dirty="0"/>
              <a:t>as MathML</a:t>
            </a:r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51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Free</a:t>
            </a:r>
            <a:r>
              <a:rPr lang="sl-SI" dirty="0" smtClean="0"/>
              <a:t> form input In </a:t>
            </a:r>
            <a:r>
              <a:rPr lang="sl-SI" dirty="0" err="1" smtClean="0"/>
              <a:t>Mathematica</a:t>
            </a:r>
            <a:endParaRPr lang="en-US" dirty="0"/>
          </a:p>
        </p:txBody>
      </p:sp>
      <p:pic>
        <p:nvPicPr>
          <p:cNvPr id="7170" name="Picture 2" descr="https://lh3.googleusercontent.com/fJ2g02UlCdazEESafm1kLucvk3JUHGpOzwEaN5_devkfJNdf-xsE8jgejSUaCXn-IqCr2zl2n6fYEG0iCE-pyct5wQkdjJqGBhD7DHW3GtPdtbZehYOjfnGYX1Ga3XhG5HnpiVt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880" y="1582890"/>
            <a:ext cx="5567679" cy="502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58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with </a:t>
            </a:r>
            <a:r>
              <a:rPr lang="sl-SI" dirty="0" smtClean="0"/>
              <a:t>(</a:t>
            </a:r>
            <a:r>
              <a:rPr lang="sl-SI" dirty="0" err="1" smtClean="0"/>
              <a:t>almost</a:t>
            </a:r>
            <a:r>
              <a:rPr lang="sl-SI" dirty="0" smtClean="0"/>
              <a:t>) </a:t>
            </a:r>
            <a:r>
              <a:rPr lang="en-US" dirty="0" smtClean="0"/>
              <a:t>the same name, but …</a:t>
            </a:r>
            <a:endParaRPr lang="en-US" dirty="0"/>
          </a:p>
        </p:txBody>
      </p:sp>
      <p:pic>
        <p:nvPicPr>
          <p:cNvPr id="8194" name="Picture 2" descr="https://lh3.googleusercontent.com/AXEKSxe3IscgkD1yk3J3YQVhxe9tLQDAN1bECkhaZClCe-ygJiP2AU6iTBnjN0FlKI5zWnrIUHUrsjtAvbxAnNLI0krFTEj-d4jZgTXD0Hmldub1Ug_R5lGVnkrzrhNVFv0vCgbiK4J-7BSi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80" y="1467572"/>
            <a:ext cx="6705600" cy="539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62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CADGME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</a:t>
            </a:r>
            <a:r>
              <a:rPr lang="en-US" i="1" dirty="0" smtClean="0"/>
              <a:t>Lessons Learned in Course Computer Tools In Mathematics</a:t>
            </a:r>
          </a:p>
          <a:p>
            <a:r>
              <a:rPr lang="en-US" dirty="0" smtClean="0"/>
              <a:t>We talked (also) about</a:t>
            </a:r>
          </a:p>
          <a:p>
            <a:pPr lvl="1"/>
            <a:r>
              <a:rPr lang="en-US" dirty="0" smtClean="0"/>
              <a:t>One tool covering all aspects of teaching and learning mathematics,  or many "smaller" tools</a:t>
            </a:r>
          </a:p>
          <a:p>
            <a:pPr lvl="1"/>
            <a:r>
              <a:rPr lang="en-US" dirty="0" smtClean="0"/>
              <a:t>Interoperability of tools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Using</a:t>
            </a:r>
            <a:r>
              <a:rPr lang="sl-SI" dirty="0" smtClean="0"/>
              <a:t> </a:t>
            </a:r>
            <a:r>
              <a:rPr lang="sl-SI" dirty="0" err="1" smtClean="0"/>
              <a:t>FreeForm</a:t>
            </a:r>
            <a:endParaRPr lang="en-US" dirty="0"/>
          </a:p>
        </p:txBody>
      </p:sp>
      <p:pic>
        <p:nvPicPr>
          <p:cNvPr id="9218" name="Picture 2" descr="https://lh3.googleusercontent.com/7RUoH6el-aGfCJv48OMOGhkVgANIx24cetSqyrmS19TIGO-VM7CD_QHe7w-XVHxN8WR3xHDz5861n_LQu7y7RqUgXkJNNVBVXy7tJcmRP5B3NFkpVsAUxH54TNmqydZ0VBiZHn-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143" y="53252"/>
            <a:ext cx="5084657" cy="680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171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Matrices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Octave</a:t>
            </a:r>
            <a:r>
              <a:rPr lang="sl-SI" dirty="0" smtClean="0"/>
              <a:t> to </a:t>
            </a:r>
            <a:r>
              <a:rPr lang="sl-SI" dirty="0" err="1" smtClean="0"/>
              <a:t>Mathematica</a:t>
            </a:r>
            <a:endParaRPr lang="en-US" dirty="0"/>
          </a:p>
        </p:txBody>
      </p:sp>
      <p:pic>
        <p:nvPicPr>
          <p:cNvPr id="12290" name="Picture 2" descr="https://lh6.googleusercontent.com/dtPTQr41yKC-wTYnduMpCLtdQxAaPwFwdYViCQtnqA6FpUsOPe-AwzEURPT2YjwBl0LMOvNhycdl4WlFBCD4P5ViBla9Oliwm8Mhk8rNTa3VED3ABBcWlFqbC_tDbBqLvcottj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33" y="1690688"/>
            <a:ext cx="10020078" cy="24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lh5.googleusercontent.com/Kf50qY1md8LswfUkHI1yOWXE_r322Ht6zqXMKG1aPdfhGlRMpFlHs3RkP4PBgTJqy0sAr_kHbK9uQfx5d-msWI5ebxroWG-i8soTC9oAxssvqVz8Cw4sqIauQ_u4Hf-6X5ozWb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4489819"/>
            <a:ext cx="10230058" cy="174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54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Or </a:t>
            </a:r>
            <a:r>
              <a:rPr lang="sl-SI" dirty="0" err="1" smtClean="0"/>
              <a:t>using</a:t>
            </a:r>
            <a:r>
              <a:rPr lang="sl-SI" dirty="0" smtClean="0"/>
              <a:t> </a:t>
            </a:r>
            <a:r>
              <a:rPr lang="sl-SI" dirty="0" err="1" smtClean="0"/>
              <a:t>defined</a:t>
            </a:r>
            <a:r>
              <a:rPr lang="sl-SI" dirty="0" smtClean="0"/>
              <a:t> </a:t>
            </a:r>
            <a:r>
              <a:rPr lang="sl-SI" dirty="0" err="1" smtClean="0"/>
              <a:t>vector</a:t>
            </a:r>
            <a:r>
              <a:rPr lang="sl-SI" dirty="0" smtClean="0"/>
              <a:t>/</a:t>
            </a:r>
            <a:r>
              <a:rPr lang="sl-SI" dirty="0" err="1" smtClean="0"/>
              <a:t>matrix</a:t>
            </a:r>
            <a:endParaRPr lang="en-US" dirty="0"/>
          </a:p>
        </p:txBody>
      </p:sp>
      <p:pic>
        <p:nvPicPr>
          <p:cNvPr id="13314" name="Picture 2" descr="https://lh5.googleusercontent.com/ll-kcvmTDjMKZSKsuoxastcYomNKh9AnG_Iwi7vtnlcP6LPL2q6MsVGF4vdxZw5WvAi-s8bdjU1mDxCmxvxHy0lB1_peiDSIDZ4s9IYsw8eb0g6Zo6M5ZZBzwX1KgBUUoGk7X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397" y="1690688"/>
            <a:ext cx="6937163" cy="439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87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Operations</a:t>
            </a:r>
            <a:r>
              <a:rPr lang="sl-SI" dirty="0" smtClean="0"/>
              <a:t> </a:t>
            </a:r>
            <a:endParaRPr lang="en-US" dirty="0"/>
          </a:p>
        </p:txBody>
      </p:sp>
      <p:pic>
        <p:nvPicPr>
          <p:cNvPr id="14338" name="Picture 2" descr="https://lh6.googleusercontent.com/LvGI-kBNYqS8POronsJrq7SOQZAK8RxoGq0Fn2euI6y0ncA8M5rTF0jwy3Dq4c8Qafz4Z6mB7DSge88pm2g9I5v7bSR8_CCQIUSirmZG_P2cZgaZ_7YiQBCZ3d7meHiA_pC6KZY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80" y="365125"/>
            <a:ext cx="7518400" cy="618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83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Observations</a:t>
            </a:r>
            <a:r>
              <a:rPr lang="sl-SI" dirty="0" smtClean="0"/>
              <a:t> and </a:t>
            </a:r>
            <a:r>
              <a:rPr lang="sl-SI" dirty="0" err="1" smtClean="0"/>
              <a:t>remarks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84" y="2624138"/>
            <a:ext cx="10515600" cy="2852737"/>
          </a:xfrm>
        </p:spPr>
        <p:txBody>
          <a:bodyPr>
            <a:noAutofit/>
          </a:bodyPr>
          <a:lstStyle/>
          <a:p>
            <a:r>
              <a:rPr lang="en-US" sz="4000" i="1" dirty="0"/>
              <a:t>“... Copy/Paste method does not work with drawing plots in different programs.  For drawing plots </a:t>
            </a:r>
            <a:r>
              <a:rPr lang="en-US" sz="4000" i="1" u="sng" dirty="0"/>
              <a:t>each</a:t>
            </a:r>
            <a:r>
              <a:rPr lang="en-US" sz="4000" i="1" dirty="0"/>
              <a:t> one </a:t>
            </a:r>
            <a:r>
              <a:rPr lang="en-US" sz="4000" i="1" u="sng" dirty="0"/>
              <a:t>of</a:t>
            </a:r>
            <a:r>
              <a:rPr lang="en-US" sz="4000" i="1" dirty="0"/>
              <a:t> used </a:t>
            </a:r>
            <a:r>
              <a:rPr lang="en-US" sz="4000" i="1" u="sng" dirty="0"/>
              <a:t>programs</a:t>
            </a:r>
            <a:r>
              <a:rPr lang="en-US" sz="4000" i="1" dirty="0"/>
              <a:t> </a:t>
            </a:r>
            <a:r>
              <a:rPr lang="en-US" sz="4000" i="1" u="sng" dirty="0"/>
              <a:t>has</a:t>
            </a:r>
            <a:r>
              <a:rPr lang="en-US" sz="4000" i="1" dirty="0"/>
              <a:t> its </a:t>
            </a:r>
            <a:r>
              <a:rPr lang="en-US" sz="4000" i="1" u="sng" dirty="0"/>
              <a:t>own</a:t>
            </a:r>
            <a:r>
              <a:rPr lang="en-US" sz="4000" i="1" dirty="0"/>
              <a:t> ‘</a:t>
            </a:r>
            <a:r>
              <a:rPr lang="en-US" sz="4000" i="1" u="sng" dirty="0"/>
              <a:t>language</a:t>
            </a:r>
            <a:r>
              <a:rPr lang="en-US" sz="4000" i="1" dirty="0" smtClean="0"/>
              <a:t>’</a:t>
            </a:r>
            <a:r>
              <a:rPr lang="sl-SI" sz="4000" i="1" dirty="0" smtClean="0"/>
              <a:t>,</a:t>
            </a:r>
            <a:r>
              <a:rPr lang="en-US" sz="4000" i="1" dirty="0" smtClean="0"/>
              <a:t> </a:t>
            </a:r>
            <a:r>
              <a:rPr lang="en-US" sz="4000" i="1" dirty="0"/>
              <a:t>which we have to use. “</a:t>
            </a:r>
            <a:br>
              <a:rPr lang="en-US" sz="4000" i="1" dirty="0"/>
            </a:br>
            <a:endParaRPr lang="en-US" sz="4000" dirty="0"/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66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84" y="2624138"/>
            <a:ext cx="10515600" cy="2852737"/>
          </a:xfrm>
        </p:spPr>
        <p:txBody>
          <a:bodyPr>
            <a:noAutofit/>
          </a:bodyPr>
          <a:lstStyle/>
          <a:p>
            <a:r>
              <a:rPr lang="en-US" sz="4000" i="1" dirty="0"/>
              <a:t>“When we copied expressions from Word to GeoGebra, </a:t>
            </a:r>
            <a:r>
              <a:rPr lang="en-US" sz="4000" i="1" u="sng" dirty="0"/>
              <a:t>it worked in some cases </a:t>
            </a:r>
            <a:r>
              <a:rPr lang="en-US" sz="4000" i="1" dirty="0"/>
              <a:t>even without changing expressions. If exponents would be written with symbol ‘^’ in Word, there would not be any problems. From there on, </a:t>
            </a:r>
            <a:r>
              <a:rPr lang="en-US" sz="4000" i="1" u="sng" dirty="0"/>
              <a:t>some changes and adaptations were necessary</a:t>
            </a:r>
            <a:r>
              <a:rPr lang="en-US" sz="4000" i="1" dirty="0"/>
              <a:t>, especially when copying expressions from GeoGebra to Mathematica” </a:t>
            </a:r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84" y="2624138"/>
            <a:ext cx="10515600" cy="2852737"/>
          </a:xfrm>
        </p:spPr>
        <p:txBody>
          <a:bodyPr>
            <a:noAutofit/>
          </a:bodyPr>
          <a:lstStyle/>
          <a:p>
            <a:r>
              <a:rPr lang="en-US" sz="4000" i="1" dirty="0"/>
              <a:t>“... I was </a:t>
            </a:r>
            <a:r>
              <a:rPr lang="en-US" sz="4000" i="1" u="sng" dirty="0"/>
              <a:t>very rarely able to use Copy/Paste </a:t>
            </a:r>
            <a:r>
              <a:rPr lang="en-US" sz="4000" i="1" dirty="0"/>
              <a:t>method to transfer expressions between programs and </a:t>
            </a:r>
            <a:r>
              <a:rPr lang="en-US" sz="4000" i="1" u="sng" dirty="0"/>
              <a:t>even then some corrections were usually needed</a:t>
            </a:r>
            <a:r>
              <a:rPr lang="en-US" sz="4000" i="1" dirty="0"/>
              <a:t> for programs to work”</a:t>
            </a:r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66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84" y="2624138"/>
            <a:ext cx="10515600" cy="2852737"/>
          </a:xfrm>
        </p:spPr>
        <p:txBody>
          <a:bodyPr>
            <a:noAutofit/>
          </a:bodyPr>
          <a:lstStyle/>
          <a:p>
            <a:r>
              <a:rPr lang="en-US" sz="4000" i="1" dirty="0"/>
              <a:t>“After several tries I gave up. </a:t>
            </a:r>
            <a:r>
              <a:rPr lang="en-US" sz="4000" i="1" u="sng" dirty="0"/>
              <a:t>The only way </a:t>
            </a:r>
            <a:r>
              <a:rPr lang="en-US" sz="4000" i="1" dirty="0"/>
              <a:t>to transfer an expression between programs </a:t>
            </a:r>
            <a:r>
              <a:rPr lang="en-US" sz="4000" i="1" u="sng" dirty="0"/>
              <a:t>is to manually retype it</a:t>
            </a:r>
            <a:r>
              <a:rPr lang="en-US" sz="4000" i="1" dirty="0"/>
              <a:t> …” </a:t>
            </a:r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72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84" y="2624138"/>
            <a:ext cx="10515600" cy="2852737"/>
          </a:xfrm>
        </p:spPr>
        <p:txBody>
          <a:bodyPr>
            <a:noAutofit/>
          </a:bodyPr>
          <a:lstStyle/>
          <a:p>
            <a:r>
              <a:rPr lang="en-US" sz="4000" i="1" dirty="0"/>
              <a:t>“To input matrix in X is </a:t>
            </a:r>
            <a:r>
              <a:rPr lang="en-US" sz="4000" i="1" u="sng" dirty="0"/>
              <a:t>surprisingly identical </a:t>
            </a:r>
            <a:r>
              <a:rPr lang="en-US" sz="4000" i="1" dirty="0"/>
              <a:t>to input matrix in Y. But unfortunately here the joy ends.”</a:t>
            </a:r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66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</a:t>
            </a:r>
            <a:r>
              <a:rPr lang="en-US" i="1" dirty="0"/>
              <a:t>Computer Tools In Mathematics</a:t>
            </a:r>
            <a:endParaRPr lang="sl-SI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Practical Mathematics</a:t>
            </a:r>
          </a:p>
          <a:p>
            <a:pPr lvl="1"/>
            <a:r>
              <a:rPr lang="en-US" dirty="0" smtClean="0"/>
              <a:t>First cycle professional study program</a:t>
            </a:r>
          </a:p>
          <a:p>
            <a:r>
              <a:rPr lang="en-US" dirty="0" smtClean="0"/>
              <a:t>Emphasis on hands on solving "old mathematical tasks" (from high school) with various tools (Mathematica, </a:t>
            </a:r>
            <a:r>
              <a:rPr lang="en-US" dirty="0" smtClean="0"/>
              <a:t>Geo</a:t>
            </a:r>
            <a:r>
              <a:rPr lang="sl-SI" dirty="0" smtClean="0"/>
              <a:t>G</a:t>
            </a:r>
            <a:r>
              <a:rPr lang="en-US" dirty="0" err="1" smtClean="0"/>
              <a:t>ebra</a:t>
            </a:r>
            <a:r>
              <a:rPr lang="en-US" dirty="0" smtClean="0"/>
              <a:t>, Octave, Excel, </a:t>
            </a:r>
            <a:r>
              <a:rPr lang="en-US" dirty="0" err="1" smtClean="0"/>
              <a:t>Numpy</a:t>
            </a:r>
            <a:r>
              <a:rPr lang="en-US" dirty="0" smtClean="0"/>
              <a:t> …)</a:t>
            </a:r>
          </a:p>
          <a:p>
            <a:r>
              <a:rPr lang="en-US" b="1" dirty="0" smtClean="0"/>
              <a:t>Subject specific competences developed by the student:</a:t>
            </a:r>
            <a:endParaRPr lang="en-US" dirty="0" smtClean="0"/>
          </a:p>
          <a:p>
            <a:pPr lvl="1"/>
            <a:r>
              <a:rPr lang="en-US" dirty="0" smtClean="0"/>
              <a:t>ability </a:t>
            </a:r>
            <a:r>
              <a:rPr lang="en-US" b="1" dirty="0" smtClean="0"/>
              <a:t>of employment of mathematical tools at practical problem solving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ability of </a:t>
            </a:r>
            <a:r>
              <a:rPr lang="en-US" b="1" dirty="0" smtClean="0"/>
              <a:t>result analysis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ability of </a:t>
            </a:r>
            <a:r>
              <a:rPr lang="en-US" b="1" dirty="0" smtClean="0">
                <a:solidFill>
                  <a:srgbClr val="FF0000"/>
                </a:solidFill>
              </a:rPr>
              <a:t>presentation of results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84" y="3436938"/>
            <a:ext cx="10515600" cy="2852737"/>
          </a:xfrm>
        </p:spPr>
        <p:txBody>
          <a:bodyPr>
            <a:noAutofit/>
          </a:bodyPr>
          <a:lstStyle/>
          <a:p>
            <a:r>
              <a:rPr lang="en-US" sz="4000" i="1" dirty="0"/>
              <a:t>“It has been an extremely tough task. I spent numerous hours doing it. I tried several techniques to force the program to properly copy/paste the expression with no success. Finally, I manually transferred the expressions. But here I had problems again as even the usage of parenthesis not even mentioning the names of the commands was not the same. </a:t>
            </a:r>
            <a:r>
              <a:rPr lang="en-US" sz="4000" i="1" dirty="0">
                <a:solidFill>
                  <a:srgbClr val="FF0000"/>
                </a:solidFill>
              </a:rPr>
              <a:t>I do not understand why software producers each one uses their own syntax.</a:t>
            </a:r>
            <a:r>
              <a:rPr lang="en-US" sz="4000" i="1" dirty="0"/>
              <a:t>”</a:t>
            </a:r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50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84" y="3436938"/>
            <a:ext cx="10515600" cy="2852737"/>
          </a:xfrm>
        </p:spPr>
        <p:txBody>
          <a:bodyPr>
            <a:noAutofit/>
          </a:bodyPr>
          <a:lstStyle/>
          <a:p>
            <a:r>
              <a:rPr lang="en-US" sz="4000" i="1" dirty="0"/>
              <a:t>“</a:t>
            </a:r>
            <a:r>
              <a:rPr lang="en-US" sz="4000" i="1" dirty="0">
                <a:solidFill>
                  <a:srgbClr val="FF0000"/>
                </a:solidFill>
              </a:rPr>
              <a:t>Please do not give us such tasks anymore</a:t>
            </a:r>
            <a:r>
              <a:rPr lang="en-US" sz="4000" i="1" dirty="0"/>
              <a:t>. It is impossible. All the time switching between different syntax. At the end I did not even </a:t>
            </a:r>
            <a:r>
              <a:rPr lang="sl-SI" sz="4000" i="1" dirty="0" smtClean="0"/>
              <a:t>k</a:t>
            </a:r>
            <a:r>
              <a:rPr lang="en-US" sz="4000" i="1" dirty="0" smtClean="0"/>
              <a:t>no</a:t>
            </a:r>
            <a:r>
              <a:rPr lang="sl-SI" sz="4000" i="1" dirty="0" smtClean="0"/>
              <a:t>w,</a:t>
            </a:r>
            <a:r>
              <a:rPr lang="en-US" sz="4000" i="1" dirty="0" smtClean="0"/>
              <a:t> </a:t>
            </a:r>
            <a:r>
              <a:rPr lang="en-US" sz="4000" i="1" dirty="0"/>
              <a:t>if I got everything </a:t>
            </a:r>
            <a:r>
              <a:rPr lang="en-US" sz="4000" i="1" dirty="0" smtClean="0"/>
              <a:t>right</a:t>
            </a:r>
            <a:r>
              <a:rPr lang="sl-SI" sz="4000" i="1" dirty="0" smtClean="0"/>
              <a:t>,</a:t>
            </a:r>
            <a:r>
              <a:rPr lang="en-US" sz="4000" i="1" dirty="0" smtClean="0"/>
              <a:t> </a:t>
            </a:r>
            <a:r>
              <a:rPr lang="en-US" sz="4000" i="1" dirty="0"/>
              <a:t>even though the mathematics behind was luckily simple enough.” </a:t>
            </a:r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11575228" y="6443831"/>
            <a:ext cx="355003" cy="290456"/>
          </a:xfrm>
          <a:prstGeom prst="actionButtonForwardNex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45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i="1" dirty="0"/>
              <a:t>it is all mathematical software and mathematics is just one, so I expected no problems in using Copy/Past</a:t>
            </a:r>
            <a:r>
              <a:rPr lang="en-US" dirty="0"/>
              <a:t>e”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6933" y="5221475"/>
            <a:ext cx="10515600" cy="1500187"/>
          </a:xfrm>
        </p:spPr>
        <p:txBody>
          <a:bodyPr/>
          <a:lstStyle/>
          <a:p>
            <a:r>
              <a:rPr lang="en-US" dirty="0"/>
              <a:t>In the discussion afterwards they all express their deep disappointment with the software. When started the </a:t>
            </a:r>
            <a:r>
              <a:rPr lang="en-US" dirty="0" smtClean="0"/>
              <a:t>task</a:t>
            </a:r>
            <a:r>
              <a:rPr lang="sl-SI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they mostly all expected there will be </a:t>
            </a:r>
            <a:r>
              <a:rPr lang="sl-SI" dirty="0" smtClean="0"/>
              <a:t>no </a:t>
            </a:r>
            <a:r>
              <a:rPr lang="sl-SI" dirty="0" err="1" smtClean="0"/>
              <a:t>problems</a:t>
            </a:r>
            <a:r>
              <a:rPr lang="sl-SI" dirty="0" smtClean="0"/>
              <a:t> </a:t>
            </a:r>
            <a:r>
              <a:rPr lang="sl-SI" dirty="0" err="1" smtClean="0"/>
              <a:t>or</a:t>
            </a:r>
            <a:r>
              <a:rPr lang="sl-SI" dirty="0" smtClean="0"/>
              <a:t> </a:t>
            </a:r>
            <a:r>
              <a:rPr lang="en-US" dirty="0" smtClean="0"/>
              <a:t>just </a:t>
            </a:r>
            <a:r>
              <a:rPr lang="en-US" dirty="0"/>
              <a:t>some minor problems.</a:t>
            </a:r>
            <a:r>
              <a:rPr lang="sl-SI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2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88938"/>
            <a:ext cx="10515600" cy="2852737"/>
          </a:xfrm>
        </p:spPr>
        <p:txBody>
          <a:bodyPr/>
          <a:lstStyle/>
          <a:p>
            <a:r>
              <a:rPr lang="en-US" dirty="0" smtClean="0"/>
              <a:t>Multiple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74534"/>
            <a:ext cx="10515600" cy="239818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Loss of information at </a:t>
            </a:r>
            <a:r>
              <a:rPr lang="en-US" b="1" dirty="0" smtClean="0"/>
              <a:t>copying</a:t>
            </a:r>
            <a:endParaRPr lang="sl-S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Preference for pasting plain text when other formats may be more </a:t>
            </a:r>
            <a:r>
              <a:rPr lang="en-US" b="1" dirty="0" smtClean="0"/>
              <a:t>appropriate</a:t>
            </a:r>
            <a:endParaRPr lang="sl-SI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Misinterpretation of the mathematical </a:t>
            </a:r>
            <a:r>
              <a:rPr lang="en-US" b="1" dirty="0" smtClean="0"/>
              <a:t>notation</a:t>
            </a:r>
            <a:endParaRPr lang="sl-SI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Lack of usage of more semantic </a:t>
            </a:r>
            <a:r>
              <a:rPr lang="en-US" b="1" dirty="0" smtClean="0"/>
              <a:t>encodings</a:t>
            </a:r>
            <a:endParaRPr lang="sl-SI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Partial but unpredictable success</a:t>
            </a:r>
            <a:endParaRPr lang="sl-SI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Loss of information at copying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some programs </a:t>
            </a:r>
            <a:r>
              <a:rPr lang="en-US" sz="3200" dirty="0"/>
              <a:t>transfer much of the information into the </a:t>
            </a:r>
            <a:r>
              <a:rPr lang="en-US" sz="3200" dirty="0" smtClean="0"/>
              <a:t>clipboard</a:t>
            </a:r>
            <a:endParaRPr lang="sl-SI" sz="3200" dirty="0"/>
          </a:p>
          <a:p>
            <a:pPr lvl="1"/>
            <a:r>
              <a:rPr lang="en-US" sz="2800" dirty="0" smtClean="0"/>
              <a:t>allowing </a:t>
            </a:r>
            <a:r>
              <a:rPr lang="en-US" sz="2800" dirty="0"/>
              <a:t>other </a:t>
            </a:r>
            <a:r>
              <a:rPr lang="en-US" sz="2800" dirty="0" smtClean="0"/>
              <a:t>programs </a:t>
            </a:r>
            <a:r>
              <a:rPr lang="en-US" sz="2800" dirty="0"/>
              <a:t>to recover most information </a:t>
            </a:r>
            <a:r>
              <a:rPr lang="sl-SI" sz="2800" dirty="0" smtClean="0"/>
              <a:t>(</a:t>
            </a:r>
            <a:r>
              <a:rPr lang="en-US" sz="2800" dirty="0" smtClean="0"/>
              <a:t>in principle</a:t>
            </a:r>
            <a:r>
              <a:rPr lang="sl-SI" sz="2800" dirty="0" smtClean="0"/>
              <a:t>)</a:t>
            </a:r>
            <a:r>
              <a:rPr lang="en-US" sz="2800" dirty="0" smtClean="0"/>
              <a:t>, </a:t>
            </a:r>
            <a:endParaRPr lang="sl-SI" sz="2800" dirty="0" smtClean="0"/>
          </a:p>
          <a:p>
            <a:r>
              <a:rPr lang="en-US" sz="3200" dirty="0" smtClean="0"/>
              <a:t>many put information in </a:t>
            </a:r>
            <a:r>
              <a:rPr lang="en-US" sz="3200" dirty="0"/>
              <a:t>private encodings </a:t>
            </a:r>
            <a:endParaRPr lang="sl-SI" sz="3200" dirty="0" smtClean="0"/>
          </a:p>
          <a:p>
            <a:pPr lvl="1"/>
            <a:r>
              <a:rPr lang="en-US" sz="2800" dirty="0" smtClean="0"/>
              <a:t>difficult </a:t>
            </a:r>
            <a:r>
              <a:rPr lang="en-US" sz="2800" dirty="0"/>
              <a:t>for other applications to receive in a consistent manner on the long term.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Preference for pasting plain text when other formats may be more </a:t>
            </a:r>
            <a:r>
              <a:rPr lang="en-US" b="1" dirty="0" smtClean="0"/>
              <a:t>appropriate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 err="1" smtClean="0"/>
              <a:t>many</a:t>
            </a:r>
            <a:r>
              <a:rPr lang="en-US" sz="3200" dirty="0" smtClean="0"/>
              <a:t> </a:t>
            </a:r>
            <a:r>
              <a:rPr lang="en-US" sz="3200" dirty="0"/>
              <a:t>programs </a:t>
            </a:r>
            <a:r>
              <a:rPr lang="en-US" sz="3200" dirty="0" smtClean="0"/>
              <a:t>ignore </a:t>
            </a:r>
            <a:r>
              <a:rPr lang="en-US" sz="3200" dirty="0"/>
              <a:t>content types </a:t>
            </a:r>
            <a:endParaRPr lang="sl-SI" sz="3200" dirty="0" smtClean="0"/>
          </a:p>
          <a:p>
            <a:pPr lvl="1"/>
            <a:r>
              <a:rPr lang="en-US" sz="2800" dirty="0" smtClean="0"/>
              <a:t>that </a:t>
            </a:r>
            <a:r>
              <a:rPr lang="en-US" sz="2800" dirty="0"/>
              <a:t>could bring more </a:t>
            </a:r>
            <a:r>
              <a:rPr lang="en-US" sz="2800" dirty="0" smtClean="0"/>
              <a:t>information</a:t>
            </a:r>
            <a:endParaRPr lang="sl-SI" sz="2800" dirty="0" smtClean="0"/>
          </a:p>
          <a:p>
            <a:pPr lvl="1"/>
            <a:r>
              <a:rPr lang="en-US" sz="2800" dirty="0" smtClean="0"/>
              <a:t>expecting </a:t>
            </a:r>
            <a:r>
              <a:rPr lang="en-US" sz="2800" dirty="0"/>
              <a:t>that plain text is probably a better guess than, MathML, RTF, or HTML </a:t>
            </a:r>
            <a:r>
              <a:rPr lang="en-US" sz="2800" dirty="0" smtClean="0"/>
              <a:t>flavors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Misinterpretation of the mathematical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en-US" dirty="0" smtClean="0"/>
              <a:t>mathematical </a:t>
            </a:r>
            <a:r>
              <a:rPr lang="en-US" dirty="0" err="1"/>
              <a:t>formulæ</a:t>
            </a:r>
            <a:r>
              <a:rPr lang="en-US" dirty="0"/>
              <a:t> leaves the user quite free to use mathematical notations </a:t>
            </a:r>
            <a:r>
              <a:rPr lang="en-US" dirty="0" smtClean="0"/>
              <a:t>in</a:t>
            </a:r>
            <a:r>
              <a:rPr lang="sl-SI" dirty="0"/>
              <a:t> </a:t>
            </a:r>
            <a:r>
              <a:rPr lang="sl-SI" dirty="0" err="1" smtClean="0"/>
              <a:t>different</a:t>
            </a:r>
            <a:r>
              <a:rPr lang="sl-SI" dirty="0" smtClean="0"/>
              <a:t> </a:t>
            </a:r>
            <a:r>
              <a:rPr lang="en-US" dirty="0" smtClean="0"/>
              <a:t>way</a:t>
            </a:r>
            <a:r>
              <a:rPr lang="sl-SI" dirty="0" smtClean="0"/>
              <a:t>s</a:t>
            </a:r>
          </a:p>
          <a:p>
            <a:r>
              <a:rPr lang="en-US" dirty="0" smtClean="0"/>
              <a:t>usage </a:t>
            </a:r>
            <a:r>
              <a:rPr lang="en-US" dirty="0"/>
              <a:t>of the cross-sign for multiplications </a:t>
            </a:r>
            <a:r>
              <a:rPr lang="en-US" dirty="0" smtClean="0"/>
              <a:t>(fails </a:t>
            </a:r>
            <a:r>
              <a:rPr lang="sl-SI" dirty="0" smtClean="0"/>
              <a:t>in C/P </a:t>
            </a:r>
            <a:r>
              <a:rPr lang="en-US" dirty="0" smtClean="0"/>
              <a:t> </a:t>
            </a:r>
            <a:r>
              <a:rPr lang="en-US" dirty="0"/>
              <a:t>Word to Mathematica). </a:t>
            </a:r>
            <a:endParaRPr lang="sl-SI" dirty="0" smtClean="0"/>
          </a:p>
          <a:p>
            <a:r>
              <a:rPr lang="en-US" dirty="0" smtClean="0"/>
              <a:t>different software </a:t>
            </a:r>
            <a:r>
              <a:rPr lang="en-US" dirty="0"/>
              <a:t>use different function names which are not properly </a:t>
            </a:r>
            <a:r>
              <a:rPr lang="en-US" dirty="0" smtClean="0"/>
              <a:t>exchanged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Lack of usage of more semantic </a:t>
            </a:r>
            <a:r>
              <a:rPr lang="en-US" b="1" dirty="0" smtClean="0"/>
              <a:t>encodings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Most </a:t>
            </a:r>
            <a:r>
              <a:rPr lang="sl-SI" dirty="0" err="1" smtClean="0"/>
              <a:t>mathematical</a:t>
            </a:r>
            <a:r>
              <a:rPr lang="sl-SI" dirty="0" smtClean="0"/>
              <a:t> </a:t>
            </a:r>
            <a:r>
              <a:rPr lang="sl-SI" dirty="0" err="1" smtClean="0"/>
              <a:t>sofftware</a:t>
            </a:r>
            <a:r>
              <a:rPr lang="sl-SI" dirty="0" smtClean="0"/>
              <a:t> </a:t>
            </a:r>
            <a:r>
              <a:rPr lang="sl-SI" dirty="0" err="1" smtClean="0"/>
              <a:t>systems</a:t>
            </a:r>
            <a:r>
              <a:rPr lang="sl-SI" dirty="0" smtClean="0"/>
              <a:t> </a:t>
            </a:r>
            <a:r>
              <a:rPr lang="en-US" dirty="0" smtClean="0"/>
              <a:t>include </a:t>
            </a:r>
            <a:r>
              <a:rPr lang="en-US" dirty="0"/>
              <a:t>a rich set of mathematical operators and functions. </a:t>
            </a:r>
            <a:endParaRPr lang="sl-SI" dirty="0" smtClean="0"/>
          </a:p>
          <a:p>
            <a:r>
              <a:rPr lang="en-US" dirty="0" smtClean="0"/>
              <a:t>interoperability </a:t>
            </a:r>
            <a:r>
              <a:rPr lang="en-US" dirty="0"/>
              <a:t>they offer </a:t>
            </a:r>
            <a:endParaRPr lang="sl-SI" dirty="0" smtClean="0"/>
          </a:p>
          <a:p>
            <a:pPr lvl="1"/>
            <a:r>
              <a:rPr lang="en-US" dirty="0" smtClean="0"/>
              <a:t>linear </a:t>
            </a:r>
            <a:r>
              <a:rPr lang="en-US" dirty="0"/>
              <a:t>syntax (known to be very </a:t>
            </a:r>
            <a:r>
              <a:rPr lang="en-US" dirty="0" smtClean="0"/>
              <a:t>program-specific)</a:t>
            </a:r>
            <a:endParaRPr lang="sl-SI" dirty="0" smtClean="0"/>
          </a:p>
          <a:p>
            <a:pPr lvl="1"/>
            <a:r>
              <a:rPr lang="en-US" dirty="0" smtClean="0"/>
              <a:t>presentation-oriented </a:t>
            </a:r>
            <a:r>
              <a:rPr lang="en-US" dirty="0"/>
              <a:t>syntax (such as MathML presentation or pictures).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Partial but unpredictable </a:t>
            </a:r>
            <a:r>
              <a:rPr lang="en-US" b="1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</a:t>
            </a:r>
            <a:r>
              <a:rPr lang="en-US" dirty="0"/>
              <a:t>diverse set of interoperability issues. </a:t>
            </a:r>
            <a:endParaRPr lang="sl-SI" dirty="0" smtClean="0"/>
          </a:p>
          <a:p>
            <a:r>
              <a:rPr lang="en-US" dirty="0" smtClean="0"/>
              <a:t>no </a:t>
            </a:r>
            <a:r>
              <a:rPr lang="en-US" dirty="0"/>
              <a:t>way to explain </a:t>
            </a:r>
            <a:r>
              <a:rPr lang="en-US" dirty="0" smtClean="0"/>
              <a:t>rules </a:t>
            </a:r>
            <a:r>
              <a:rPr lang="en-US" dirty="0"/>
              <a:t>to tell when a formula </a:t>
            </a:r>
            <a:r>
              <a:rPr lang="en-US" dirty="0" smtClean="0"/>
              <a:t>will </a:t>
            </a:r>
            <a:r>
              <a:rPr lang="en-US" dirty="0"/>
              <a:t>be transferred successfully.</a:t>
            </a:r>
          </a:p>
        </p:txBody>
      </p:sp>
    </p:spTree>
    <p:extLst>
      <p:ext uri="{BB962C8B-B14F-4D97-AF65-F5344CB8AC3E}">
        <p14:creationId xmlns:p14="http://schemas.microsoft.com/office/powerpoint/2010/main" val="349248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692"/>
            <a:ext cx="10515600" cy="2390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Having chosen different widespread software programs, students explored transfers of mathematical object between them using copy and paste.</a:t>
            </a:r>
          </a:p>
        </p:txBody>
      </p:sp>
    </p:spTree>
    <p:extLst>
      <p:ext uri="{BB962C8B-B14F-4D97-AF65-F5344CB8AC3E}">
        <p14:creationId xmlns:p14="http://schemas.microsoft.com/office/powerpoint/2010/main" val="20381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Background</a:t>
            </a:r>
            <a:r>
              <a:rPr lang="sl-SI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the first weeks </a:t>
            </a:r>
            <a:r>
              <a:rPr lang="sl-SI" dirty="0" smtClean="0"/>
              <a:t>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/>
              <a:t>c</a:t>
            </a:r>
            <a:r>
              <a:rPr lang="sl-SI" dirty="0" err="1" smtClean="0"/>
              <a:t>ourse</a:t>
            </a:r>
            <a:r>
              <a:rPr lang="sl-SI" dirty="0" smtClean="0"/>
              <a:t> </a:t>
            </a:r>
            <a:r>
              <a:rPr lang="en-US" i="1" dirty="0" smtClean="0"/>
              <a:t>Computer </a:t>
            </a:r>
            <a:r>
              <a:rPr lang="en-US" i="1" dirty="0"/>
              <a:t>tools in mathematics </a:t>
            </a:r>
            <a:r>
              <a:rPr lang="en-US" dirty="0"/>
              <a:t>students get used to </a:t>
            </a:r>
            <a:r>
              <a:rPr lang="en-US" b="1" dirty="0"/>
              <a:t>some typical examples of mathematical software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en-US" dirty="0"/>
              <a:t>They obtained mostly </a:t>
            </a:r>
            <a:r>
              <a:rPr lang="en-US" b="1" dirty="0"/>
              <a:t>just the basic knowledge</a:t>
            </a:r>
            <a:r>
              <a:rPr lang="en-US" dirty="0"/>
              <a:t>, so they know only the most common functions and functionality of the used </a:t>
            </a:r>
            <a:r>
              <a:rPr lang="en-US" dirty="0" smtClean="0"/>
              <a:t>applications</a:t>
            </a:r>
            <a:endParaRPr lang="sl-SI" dirty="0" smtClean="0"/>
          </a:p>
          <a:p>
            <a:r>
              <a:rPr lang="sl-SI" b="1" dirty="0" err="1" smtClean="0"/>
              <a:t>Experiment</a:t>
            </a:r>
            <a:r>
              <a:rPr lang="sl-SI" b="1" dirty="0" smtClean="0"/>
              <a:t>: T</a:t>
            </a:r>
            <a:r>
              <a:rPr lang="en-US" b="1" dirty="0" smtClean="0"/>
              <a:t>o </a:t>
            </a:r>
            <a:r>
              <a:rPr lang="en-US" b="1" dirty="0"/>
              <a:t>solve </a:t>
            </a:r>
            <a:r>
              <a:rPr lang="en-US" dirty="0"/>
              <a:t>(and </a:t>
            </a:r>
            <a:r>
              <a:rPr lang="en-US" b="1" dirty="0"/>
              <a:t>to report </a:t>
            </a:r>
            <a:r>
              <a:rPr lang="en-US" dirty="0"/>
              <a:t>in detail the process of obtaining the solution) a certain mathematical </a:t>
            </a:r>
            <a:r>
              <a:rPr lang="en-US" dirty="0" smtClean="0"/>
              <a:t>task</a:t>
            </a:r>
            <a:endParaRPr lang="sl-SI" dirty="0" smtClean="0"/>
          </a:p>
          <a:p>
            <a:r>
              <a:rPr lang="sl-SI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usage </a:t>
            </a:r>
            <a:r>
              <a:rPr lang="sl-SI" dirty="0" smtClean="0"/>
              <a:t>(</a:t>
            </a:r>
            <a:r>
              <a:rPr lang="sl-SI" dirty="0" err="1" smtClean="0"/>
              <a:t>within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same </a:t>
            </a:r>
            <a:r>
              <a:rPr lang="sl-SI" dirty="0" err="1" smtClean="0"/>
              <a:t>task</a:t>
            </a:r>
            <a:r>
              <a:rPr lang="sl-SI" dirty="0" smtClean="0"/>
              <a:t>) </a:t>
            </a:r>
            <a:r>
              <a:rPr lang="en-US" dirty="0" smtClean="0"/>
              <a:t>of </a:t>
            </a:r>
            <a:r>
              <a:rPr lang="en-US" b="1" dirty="0"/>
              <a:t>different mathematical software </a:t>
            </a:r>
            <a:r>
              <a:rPr lang="en-US" dirty="0"/>
              <a:t>has been </a:t>
            </a:r>
            <a:r>
              <a:rPr lang="en-US" dirty="0" smtClean="0"/>
              <a:t>foreseen</a:t>
            </a:r>
            <a:endParaRPr lang="sl-SI" dirty="0" smtClean="0"/>
          </a:p>
          <a:p>
            <a:endParaRPr lang="sl-SI" dirty="0" smtClean="0"/>
          </a:p>
          <a:p>
            <a:pPr marL="0" indent="0" algn="r">
              <a:buNone/>
            </a:pPr>
            <a:r>
              <a:rPr lang="sl-SI" b="1" dirty="0" err="1" smtClean="0"/>
              <a:t>Had</a:t>
            </a:r>
            <a:r>
              <a:rPr lang="sl-SI" b="1" dirty="0" smtClean="0"/>
              <a:t> to</a:t>
            </a:r>
            <a:r>
              <a:rPr lang="en-US" b="1" dirty="0" smtClean="0"/>
              <a:t> </a:t>
            </a:r>
            <a:r>
              <a:rPr lang="en-US" b="1" dirty="0"/>
              <a:t>report on all difficulties and </a:t>
            </a:r>
            <a:r>
              <a:rPr lang="en-US" b="1" dirty="0" smtClean="0"/>
              <a:t>obstacle</a:t>
            </a:r>
            <a:r>
              <a:rPr lang="sl-SI" b="1" dirty="0" smtClean="0"/>
              <a:t>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827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i="1" dirty="0" smtClean="0"/>
              <a:t>Given are points  A, B, C and D. Construct a cubic polynomial p(x) through those points. Use </a:t>
            </a:r>
            <a:r>
              <a:rPr lang="en-US" sz="2800" i="1" dirty="0" err="1" smtClean="0"/>
              <a:t>GeoGebra</a:t>
            </a:r>
            <a:r>
              <a:rPr lang="en-US" sz="2800" i="1" dirty="0" smtClean="0"/>
              <a:t> to draw it. Select arbitrary point (x,</a:t>
            </a:r>
            <a:r>
              <a:rPr lang="sl-SI" sz="2800" i="1" dirty="0" smtClean="0"/>
              <a:t> </a:t>
            </a:r>
            <a:r>
              <a:rPr lang="en-US" sz="2800" i="1" dirty="0" smtClean="0"/>
              <a:t>p(x)) and draw a tangent to the graph. To calculate the polynomial, use suitable procedure in OCTAVE.</a:t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Report about the process, describe steps, justify your findings</a:t>
            </a:r>
          </a:p>
          <a:p>
            <a:pPr marL="457200" lvl="1" indent="0">
              <a:buNone/>
            </a:pPr>
            <a:endParaRPr lang="en-US" sz="2800" i="1" dirty="0" smtClean="0"/>
          </a:p>
          <a:p>
            <a:pPr marL="457200" lvl="1" indent="0">
              <a:buNone/>
            </a:pPr>
            <a:r>
              <a:rPr lang="en-US" sz="2800" i="1" dirty="0" smtClean="0"/>
              <a:t>Report also about the obstacles, difficulties and your impressions when doing this task!</a:t>
            </a:r>
          </a:p>
          <a:p>
            <a:pPr lvl="1"/>
            <a:endParaRPr lang="en-US" sz="2800" i="1" dirty="0" smtClean="0"/>
          </a:p>
          <a:p>
            <a:pPr marL="0" indent="0">
              <a:buNone/>
            </a:pPr>
            <a:endParaRPr lang="en-US" sz="3200" i="1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31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of mathematical objects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several systems of mathematical software</a:t>
            </a:r>
          </a:p>
          <a:p>
            <a:r>
              <a:rPr lang="en-US" dirty="0" smtClean="0"/>
              <a:t>Reporting </a:t>
            </a:r>
            <a:endParaRPr lang="sl-SI" dirty="0" smtClean="0"/>
          </a:p>
          <a:p>
            <a:endParaRPr lang="sl-SI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Copy / Paste procedure is expected </a:t>
            </a:r>
            <a:r>
              <a:rPr lang="sl-SI" sz="3200" dirty="0" smtClean="0"/>
              <a:t>to be used </a:t>
            </a:r>
            <a:r>
              <a:rPr lang="en-US" sz="3200" dirty="0" smtClean="0"/>
              <a:t>by students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59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and paste from the technical point of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An origin </a:t>
            </a:r>
            <a:r>
              <a:rPr lang="sl-SI" dirty="0" smtClean="0"/>
              <a:t>„</a:t>
            </a:r>
            <a:r>
              <a:rPr lang="en-US" dirty="0" smtClean="0"/>
              <a:t>place</a:t>
            </a:r>
            <a:r>
              <a:rPr lang="sl-SI" dirty="0" smtClean="0"/>
              <a:t>“</a:t>
            </a:r>
            <a:r>
              <a:rPr lang="en-US" dirty="0" smtClean="0"/>
              <a:t> is selected (e.g. with the mouse)</a:t>
            </a:r>
          </a:p>
          <a:p>
            <a:pPr fontAlgn="base"/>
            <a:r>
              <a:rPr lang="en-US" dirty="0" smtClean="0"/>
              <a:t>It is copied</a:t>
            </a:r>
            <a:endParaRPr lang="sl-SI" dirty="0" smtClean="0"/>
          </a:p>
          <a:p>
            <a:pPr lvl="1" fontAlgn="base"/>
            <a:r>
              <a:rPr lang="en-US" dirty="0" smtClean="0"/>
              <a:t>several copies of the content into the system’s clipboard, </a:t>
            </a:r>
            <a:endParaRPr lang="sl-SI" dirty="0" smtClean="0"/>
          </a:p>
          <a:p>
            <a:pPr lvl="1" fontAlgn="base"/>
            <a:r>
              <a:rPr lang="en-US" dirty="0" smtClean="0"/>
              <a:t>one for each flavor, in order of preference.</a:t>
            </a:r>
          </a:p>
          <a:p>
            <a:pPr fontAlgn="base"/>
            <a:r>
              <a:rPr lang="en-US" dirty="0" smtClean="0"/>
              <a:t>A target place is selected in a document being edited.</a:t>
            </a:r>
          </a:p>
          <a:p>
            <a:pPr fontAlgn="base"/>
            <a:r>
              <a:rPr lang="en-US" dirty="0" smtClean="0"/>
              <a:t>The contents of the clipboard is pasted. </a:t>
            </a:r>
          </a:p>
          <a:p>
            <a:pPr lvl="1" fontAlgn="base"/>
            <a:r>
              <a:rPr lang="en-US" dirty="0" smtClean="0"/>
              <a:t>The application editing that document chooses the best flavor </a:t>
            </a:r>
          </a:p>
          <a:p>
            <a:pPr lvl="1" fontAlgn="base"/>
            <a:r>
              <a:rPr lang="en-US" dirty="0" smtClean="0"/>
              <a:t>inserts its associated content at the given place.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Some „real </a:t>
            </a:r>
            <a:r>
              <a:rPr lang="sl-SI" dirty="0" err="1" smtClean="0"/>
              <a:t>life</a:t>
            </a:r>
            <a:r>
              <a:rPr lang="sl-SI" dirty="0" smtClean="0"/>
              <a:t>“ </a:t>
            </a:r>
            <a:r>
              <a:rPr lang="sl-SI" dirty="0" err="1" smtClean="0"/>
              <a:t>cases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1123</Words>
  <Application>Microsoft Office PowerPoint</Application>
  <PresentationFormat>Widescreen</PresentationFormat>
  <Paragraphs>117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Obstacles in combining the use of various tools in solving mathematical problems – why is Copy/Paste often useless</vt:lpstr>
      <vt:lpstr>CADGME 2014</vt:lpstr>
      <vt:lpstr>Course Computer Tools In Mathematics</vt:lpstr>
      <vt:lpstr>Experiment</vt:lpstr>
      <vt:lpstr>Background </vt:lpstr>
      <vt:lpstr>Example</vt:lpstr>
      <vt:lpstr>Exchange of mathematical objects</vt:lpstr>
      <vt:lpstr>Copy and paste from the technical point of view</vt:lpstr>
      <vt:lpstr>Some „real life“ cases</vt:lpstr>
      <vt:lpstr>From Word to Mathematica</vt:lpstr>
      <vt:lpstr>Many examples perform well</vt:lpstr>
      <vt:lpstr>But …</vt:lpstr>
      <vt:lpstr>What about text mode …</vt:lpstr>
      <vt:lpstr>From Mathematica to Word</vt:lpstr>
      <vt:lpstr>GeoGebra and Mathematica</vt:lpstr>
      <vt:lpstr>But in opposite direction</vt:lpstr>
      <vt:lpstr>Also with Copy as …</vt:lpstr>
      <vt:lpstr>Free form input In Mathematica</vt:lpstr>
      <vt:lpstr>Commands with (almost) the same name, but …</vt:lpstr>
      <vt:lpstr>Using FreeForm</vt:lpstr>
      <vt:lpstr>Matrices from Octave to Mathematica</vt:lpstr>
      <vt:lpstr>Or using defined vector/matrix</vt:lpstr>
      <vt:lpstr>Operations </vt:lpstr>
      <vt:lpstr>Observations and remarks</vt:lpstr>
      <vt:lpstr>“... Copy/Paste method does not work with drawing plots in different programs.  For drawing plots each one of used programs has its own ‘language’, which we have to use. “ </vt:lpstr>
      <vt:lpstr>“When we copied expressions from Word to GeoGebra, it worked in some cases even without changing expressions. If exponents would be written with symbol ‘^’ in Word, there would not be any problems. From there on, some changes and adaptations were necessary, especially when copying expressions from GeoGebra to Mathematica” </vt:lpstr>
      <vt:lpstr>“... I was very rarely able to use Copy/Paste method to transfer expressions between programs and even then some corrections were usually needed for programs to work”</vt:lpstr>
      <vt:lpstr>“After several tries I gave up. The only way to transfer an expression between programs is to manually retype it …” </vt:lpstr>
      <vt:lpstr>“To input matrix in X is surprisingly identical to input matrix in Y. But unfortunately here the joy ends.”</vt:lpstr>
      <vt:lpstr>“It has been an extremely tough task. I spent numerous hours doing it. I tried several techniques to force the program to properly copy/paste the expression with no success. Finally, I manually transferred the expressions. But here I had problems again as even the usage of parenthesis not even mentioning the names of the commands was not the same. I do not understand why software producers each one uses their own syntax.”</vt:lpstr>
      <vt:lpstr>“Please do not give us such tasks anymore. It is impossible. All the time switching between different syntax. At the end I did not even know, if I got everything right, even though the mathematics behind was luckily simple enough.” </vt:lpstr>
      <vt:lpstr>And finally</vt:lpstr>
      <vt:lpstr>“it is all mathematical software and mathematics is just one, so I expected no problems in using Copy/Paste”</vt:lpstr>
      <vt:lpstr>Multiple issues</vt:lpstr>
      <vt:lpstr>Loss of information at copying</vt:lpstr>
      <vt:lpstr>Preference for pasting plain text when other formats may be more appropriate</vt:lpstr>
      <vt:lpstr>Misinterpretation of the mathematical notation</vt:lpstr>
      <vt:lpstr>Lack of usage of more semantic encodings</vt:lpstr>
      <vt:lpstr>Partial but unpredictable success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in Course   Computer Tools In Mathematics</dc:title>
  <dc:creator>Lokar, Matija</dc:creator>
  <cp:lastModifiedBy>Lokar</cp:lastModifiedBy>
  <cp:revision>55</cp:revision>
  <dcterms:created xsi:type="dcterms:W3CDTF">2014-09-19T08:41:58Z</dcterms:created>
  <dcterms:modified xsi:type="dcterms:W3CDTF">2016-09-08T05:37:49Z</dcterms:modified>
</cp:coreProperties>
</file>